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4"/>
  </p:notesMasterIdLst>
  <p:sldIdLst>
    <p:sldId id="257" r:id="rId2"/>
    <p:sldId id="260" r:id="rId3"/>
    <p:sldId id="261" r:id="rId4"/>
    <p:sldId id="262" r:id="rId5"/>
    <p:sldId id="263" r:id="rId6"/>
    <p:sldId id="264" r:id="rId7"/>
    <p:sldId id="265" r:id="rId8"/>
    <p:sldId id="266" r:id="rId9"/>
    <p:sldId id="267" r:id="rId10"/>
    <p:sldId id="268" r:id="rId11"/>
    <p:sldId id="269" r:id="rId12"/>
    <p:sldId id="270" r:id="rId13"/>
    <p:sldId id="271" r:id="rId14"/>
    <p:sldId id="272" r:id="rId15"/>
    <p:sldId id="274" r:id="rId16"/>
    <p:sldId id="275" r:id="rId17"/>
    <p:sldId id="314" r:id="rId18"/>
    <p:sldId id="349" r:id="rId19"/>
    <p:sldId id="322" r:id="rId20"/>
    <p:sldId id="350" r:id="rId21"/>
    <p:sldId id="324" r:id="rId22"/>
    <p:sldId id="325" r:id="rId23"/>
    <p:sldId id="335" r:id="rId24"/>
    <p:sldId id="351" r:id="rId25"/>
    <p:sldId id="359" r:id="rId26"/>
    <p:sldId id="352" r:id="rId27"/>
    <p:sldId id="353" r:id="rId28"/>
    <p:sldId id="354" r:id="rId29"/>
    <p:sldId id="337" r:id="rId30"/>
    <p:sldId id="338" r:id="rId31"/>
    <p:sldId id="339" r:id="rId32"/>
    <p:sldId id="315" r:id="rId33"/>
    <p:sldId id="361" r:id="rId34"/>
    <p:sldId id="277" r:id="rId35"/>
    <p:sldId id="278" r:id="rId36"/>
    <p:sldId id="286" r:id="rId37"/>
    <p:sldId id="289" r:id="rId38"/>
    <p:sldId id="292" r:id="rId39"/>
    <p:sldId id="293" r:id="rId40"/>
    <p:sldId id="295" r:id="rId41"/>
    <p:sldId id="296" r:id="rId42"/>
    <p:sldId id="360" r:id="rId4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362"/>
    <p:restoredTop sz="94636"/>
  </p:normalViewPr>
  <p:slideViewPr>
    <p:cSldViewPr snapToObjects="1">
      <p:cViewPr varScale="1">
        <p:scale>
          <a:sx n="88" d="100"/>
          <a:sy n="88" d="100"/>
        </p:scale>
        <p:origin x="1720" y="192"/>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399CD3D-DF24-7D42-AF74-E1B5053C60ED}" type="datetimeFigureOut">
              <a:rPr lang="en-US" smtClean="0"/>
              <a:pPr/>
              <a:t>3/19/19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2F5C4AE-62F8-8643-9AAF-4F1B0461D724}"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kubernetesbyexample.com/labels/"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2"/>
        <p:cNvGrpSpPr/>
        <p:nvPr/>
      </p:nvGrpSpPr>
      <p:grpSpPr>
        <a:xfrm>
          <a:off x="0" y="0"/>
          <a:ext cx="0" cy="0"/>
          <a:chOff x="0" y="0"/>
          <a:chExt cx="0" cy="0"/>
        </a:xfrm>
      </p:grpSpPr>
      <p:sp>
        <p:nvSpPr>
          <p:cNvPr id="2003" name="Google Shape;2003;g44782835b9_0_1078:notes"/>
          <p:cNvSpPr>
            <a:spLocks noGrp="1" noRot="1" noChangeAspect="1"/>
          </p:cNvSpPr>
          <p:nvPr>
            <p:ph type="sldImg" idx="2"/>
          </p:nvPr>
        </p:nvSpPr>
        <p:spPr>
          <a:xfrm>
            <a:off x="750888" y="230188"/>
            <a:ext cx="5813425" cy="436086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04" name="Google Shape;2004;g44782835b9_0_1078:notes"/>
          <p:cNvSpPr txBox="1">
            <a:spLocks noGrp="1"/>
          </p:cNvSpPr>
          <p:nvPr>
            <p:ph type="body" idx="1"/>
          </p:nvPr>
        </p:nvSpPr>
        <p:spPr>
          <a:xfrm>
            <a:off x="731838" y="4560888"/>
            <a:ext cx="5851500" cy="4319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7583018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1"/>
        <p:cNvGrpSpPr/>
        <p:nvPr/>
      </p:nvGrpSpPr>
      <p:grpSpPr>
        <a:xfrm>
          <a:off x="0" y="0"/>
          <a:ext cx="0" cy="0"/>
          <a:chOff x="0" y="0"/>
          <a:chExt cx="0" cy="0"/>
        </a:xfrm>
      </p:grpSpPr>
      <p:sp>
        <p:nvSpPr>
          <p:cNvPr id="2042" name="Google Shape;2042;g44782835b9_0_1112:notes"/>
          <p:cNvSpPr>
            <a:spLocks noGrp="1" noRot="1" noChangeAspect="1"/>
          </p:cNvSpPr>
          <p:nvPr>
            <p:ph type="sldImg" idx="2"/>
          </p:nvPr>
        </p:nvSpPr>
        <p:spPr>
          <a:xfrm>
            <a:off x="750888" y="230188"/>
            <a:ext cx="5813425" cy="436086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43" name="Google Shape;2043;g44782835b9_0_1112:notes"/>
          <p:cNvSpPr txBox="1">
            <a:spLocks noGrp="1"/>
          </p:cNvSpPr>
          <p:nvPr>
            <p:ph type="body" idx="1"/>
          </p:nvPr>
        </p:nvSpPr>
        <p:spPr>
          <a:xfrm>
            <a:off x="688769" y="4679638"/>
            <a:ext cx="6032700" cy="2041800"/>
          </a:xfrm>
          <a:prstGeom prst="rect">
            <a:avLst/>
          </a:prstGeom>
          <a:solidFill>
            <a:schemeClr val="lt1"/>
          </a:solidFill>
          <a:ln>
            <a:noFill/>
          </a:ln>
        </p:spPr>
        <p:txBody>
          <a:bodyPr spcFirstLastPara="1" wrap="square" lIns="95725" tIns="47850" rIns="95725" bIns="47850"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2185629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8"/>
        <p:cNvGrpSpPr/>
        <p:nvPr/>
      </p:nvGrpSpPr>
      <p:grpSpPr>
        <a:xfrm>
          <a:off x="0" y="0"/>
          <a:ext cx="0" cy="0"/>
          <a:chOff x="0" y="0"/>
          <a:chExt cx="0" cy="0"/>
        </a:xfrm>
      </p:grpSpPr>
      <p:sp>
        <p:nvSpPr>
          <p:cNvPr id="2049" name="Google Shape;2049;g44782835b9_0_1118:notes"/>
          <p:cNvSpPr>
            <a:spLocks noGrp="1" noRot="1" noChangeAspect="1"/>
          </p:cNvSpPr>
          <p:nvPr>
            <p:ph type="sldImg" idx="2"/>
          </p:nvPr>
        </p:nvSpPr>
        <p:spPr>
          <a:xfrm>
            <a:off x="750888" y="230188"/>
            <a:ext cx="5813425" cy="436086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50" name="Google Shape;2050;g44782835b9_0_1118:notes"/>
          <p:cNvSpPr txBox="1">
            <a:spLocks noGrp="1"/>
          </p:cNvSpPr>
          <p:nvPr>
            <p:ph type="body" idx="1"/>
          </p:nvPr>
        </p:nvSpPr>
        <p:spPr>
          <a:xfrm>
            <a:off x="688769" y="4679638"/>
            <a:ext cx="6032700" cy="2041800"/>
          </a:xfrm>
          <a:prstGeom prst="rect">
            <a:avLst/>
          </a:prstGeom>
          <a:solidFill>
            <a:schemeClr val="lt1"/>
          </a:solidFill>
          <a:ln>
            <a:noFill/>
          </a:ln>
        </p:spPr>
        <p:txBody>
          <a:bodyPr spcFirstLastPara="1" wrap="square" lIns="95725" tIns="47850" rIns="95725" bIns="47850"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4915371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https://</a:t>
            </a:r>
            <a:r>
              <a:rPr lang="en-US" dirty="0" err="1"/>
              <a:t>fredjean.net/kubernetes</a:t>
            </a:r>
            <a:r>
              <a:rPr lang="en-US" dirty="0"/>
              <a:t>-discovery/</a:t>
            </a:r>
          </a:p>
        </p:txBody>
      </p:sp>
      <p:sp>
        <p:nvSpPr>
          <p:cNvPr id="4" name="Slide Number Placeholder 3"/>
          <p:cNvSpPr>
            <a:spLocks noGrp="1"/>
          </p:cNvSpPr>
          <p:nvPr>
            <p:ph type="sldNum" sz="quarter" idx="10"/>
          </p:nvPr>
        </p:nvSpPr>
        <p:spPr/>
        <p:txBody>
          <a:bodyPr/>
          <a:lstStyle/>
          <a:p>
            <a:fld id="{62F5C4AE-62F8-8643-9AAF-4F1B0461D724}" type="slidenum">
              <a:rPr lang="en-US" smtClean="0"/>
              <a:pPr/>
              <a:t>16</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https://</a:t>
            </a:r>
            <a:r>
              <a:rPr lang="en-US" dirty="0" err="1"/>
              <a:t>fredjean.net/kubernetes</a:t>
            </a:r>
            <a:r>
              <a:rPr lang="en-US" dirty="0"/>
              <a:t>-discovery/</a:t>
            </a:r>
          </a:p>
        </p:txBody>
      </p:sp>
      <p:sp>
        <p:nvSpPr>
          <p:cNvPr id="4" name="Slide Number Placeholder 3"/>
          <p:cNvSpPr>
            <a:spLocks noGrp="1"/>
          </p:cNvSpPr>
          <p:nvPr>
            <p:ph type="sldNum" sz="quarter" idx="10"/>
          </p:nvPr>
        </p:nvSpPr>
        <p:spPr/>
        <p:txBody>
          <a:bodyPr/>
          <a:lstStyle/>
          <a:p>
            <a:fld id="{62F5C4AE-62F8-8643-9AAF-4F1B0461D724}" type="slidenum">
              <a:rPr lang="en-US" smtClean="0"/>
              <a:pPr/>
              <a:t>17</a:t>
            </a:fld>
            <a:endParaRPr lang="en-US"/>
          </a:p>
        </p:txBody>
      </p:sp>
    </p:spTree>
    <p:extLst>
      <p:ext uri="{BB962C8B-B14F-4D97-AF65-F5344CB8AC3E}">
        <p14:creationId xmlns:p14="http://schemas.microsoft.com/office/powerpoint/2010/main" val="21157777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2F5C4AE-62F8-8643-9AAF-4F1B0461D724}" type="slidenum">
              <a:rPr lang="en-US" smtClean="0"/>
              <a:pPr/>
              <a:t>18</a:t>
            </a:fld>
            <a:endParaRPr lang="en-US"/>
          </a:p>
        </p:txBody>
      </p:sp>
    </p:spTree>
    <p:extLst>
      <p:ext uri="{BB962C8B-B14F-4D97-AF65-F5344CB8AC3E}">
        <p14:creationId xmlns:p14="http://schemas.microsoft.com/office/powerpoint/2010/main" val="13632684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https://</a:t>
            </a:r>
            <a:r>
              <a:rPr lang="en-US" dirty="0" err="1"/>
              <a:t>fredjean.net/kubernetes</a:t>
            </a:r>
            <a:r>
              <a:rPr lang="en-US" dirty="0"/>
              <a:t>-discovery/</a:t>
            </a:r>
          </a:p>
        </p:txBody>
      </p:sp>
      <p:sp>
        <p:nvSpPr>
          <p:cNvPr id="4" name="Slide Number Placeholder 3"/>
          <p:cNvSpPr>
            <a:spLocks noGrp="1"/>
          </p:cNvSpPr>
          <p:nvPr>
            <p:ph type="sldNum" sz="quarter" idx="10"/>
          </p:nvPr>
        </p:nvSpPr>
        <p:spPr/>
        <p:txBody>
          <a:bodyPr/>
          <a:lstStyle/>
          <a:p>
            <a:fld id="{62F5C4AE-62F8-8643-9AAF-4F1B0461D724}" type="slidenum">
              <a:rPr lang="en-US" smtClean="0"/>
              <a:pPr/>
              <a:t>19</a:t>
            </a:fld>
            <a:endParaRPr lang="en-US"/>
          </a:p>
        </p:txBody>
      </p:sp>
    </p:spTree>
    <p:extLst>
      <p:ext uri="{BB962C8B-B14F-4D97-AF65-F5344CB8AC3E}">
        <p14:creationId xmlns:p14="http://schemas.microsoft.com/office/powerpoint/2010/main" val="33825344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2F5C4AE-62F8-8643-9AAF-4F1B0461D724}" type="slidenum">
              <a:rPr lang="en-US" smtClean="0"/>
              <a:pPr/>
              <a:t>20</a:t>
            </a:fld>
            <a:endParaRPr lang="en-US"/>
          </a:p>
        </p:txBody>
      </p:sp>
    </p:spTree>
    <p:extLst>
      <p:ext uri="{BB962C8B-B14F-4D97-AF65-F5344CB8AC3E}">
        <p14:creationId xmlns:p14="http://schemas.microsoft.com/office/powerpoint/2010/main" val="42214692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https://</a:t>
            </a:r>
            <a:r>
              <a:rPr lang="en-US" dirty="0" err="1"/>
              <a:t>fredjean.net/kubernetes</a:t>
            </a:r>
            <a:r>
              <a:rPr lang="en-US" dirty="0"/>
              <a:t>-discovery/</a:t>
            </a:r>
          </a:p>
        </p:txBody>
      </p:sp>
      <p:sp>
        <p:nvSpPr>
          <p:cNvPr id="4" name="Slide Number Placeholder 3"/>
          <p:cNvSpPr>
            <a:spLocks noGrp="1"/>
          </p:cNvSpPr>
          <p:nvPr>
            <p:ph type="sldNum" sz="quarter" idx="10"/>
          </p:nvPr>
        </p:nvSpPr>
        <p:spPr/>
        <p:txBody>
          <a:bodyPr/>
          <a:lstStyle/>
          <a:p>
            <a:fld id="{62F5C4AE-62F8-8643-9AAF-4F1B0461D724}" type="slidenum">
              <a:rPr lang="en-US" smtClean="0"/>
              <a:pPr/>
              <a:t>21</a:t>
            </a:fld>
            <a:endParaRPr lang="en-US"/>
          </a:p>
        </p:txBody>
      </p:sp>
    </p:spTree>
    <p:extLst>
      <p:ext uri="{BB962C8B-B14F-4D97-AF65-F5344CB8AC3E}">
        <p14:creationId xmlns:p14="http://schemas.microsoft.com/office/powerpoint/2010/main" val="279176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https://</a:t>
            </a:r>
            <a:r>
              <a:rPr lang="en-US" dirty="0" err="1"/>
              <a:t>fredjean.net/kubernetes</a:t>
            </a:r>
            <a:r>
              <a:rPr lang="en-US" dirty="0"/>
              <a:t>-discovery/</a:t>
            </a:r>
          </a:p>
        </p:txBody>
      </p:sp>
      <p:sp>
        <p:nvSpPr>
          <p:cNvPr id="4" name="Slide Number Placeholder 3"/>
          <p:cNvSpPr>
            <a:spLocks noGrp="1"/>
          </p:cNvSpPr>
          <p:nvPr>
            <p:ph type="sldNum" sz="quarter" idx="10"/>
          </p:nvPr>
        </p:nvSpPr>
        <p:spPr/>
        <p:txBody>
          <a:bodyPr/>
          <a:lstStyle/>
          <a:p>
            <a:fld id="{62F5C4AE-62F8-8643-9AAF-4F1B0461D724}" type="slidenum">
              <a:rPr lang="en-US" smtClean="0"/>
              <a:pPr/>
              <a:t>22</a:t>
            </a:fld>
            <a:endParaRPr lang="en-US"/>
          </a:p>
        </p:txBody>
      </p:sp>
    </p:spTree>
    <p:extLst>
      <p:ext uri="{BB962C8B-B14F-4D97-AF65-F5344CB8AC3E}">
        <p14:creationId xmlns:p14="http://schemas.microsoft.com/office/powerpoint/2010/main" val="39441682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2F5C4AE-62F8-8643-9AAF-4F1B0461D724}" type="slidenum">
              <a:rPr lang="en-US" smtClean="0"/>
              <a:pPr/>
              <a:t>23</a:t>
            </a:fld>
            <a:endParaRPr lang="en-US"/>
          </a:p>
        </p:txBody>
      </p:sp>
    </p:spTree>
    <p:extLst>
      <p:ext uri="{BB962C8B-B14F-4D97-AF65-F5344CB8AC3E}">
        <p14:creationId xmlns:p14="http://schemas.microsoft.com/office/powerpoint/2010/main" val="20949899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6"/>
        <p:cNvGrpSpPr/>
        <p:nvPr/>
      </p:nvGrpSpPr>
      <p:grpSpPr>
        <a:xfrm>
          <a:off x="0" y="0"/>
          <a:ext cx="0" cy="0"/>
          <a:chOff x="0" y="0"/>
          <a:chExt cx="0" cy="0"/>
        </a:xfrm>
      </p:grpSpPr>
      <p:sp>
        <p:nvSpPr>
          <p:cNvPr id="2017" name="Google Shape;2017;g44782835b9_0_1091:notes"/>
          <p:cNvSpPr>
            <a:spLocks noGrp="1" noRot="1" noChangeAspect="1"/>
          </p:cNvSpPr>
          <p:nvPr>
            <p:ph type="sldImg" idx="2"/>
          </p:nvPr>
        </p:nvSpPr>
        <p:spPr>
          <a:xfrm>
            <a:off x="750888" y="230188"/>
            <a:ext cx="5813425" cy="436086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8" name="Google Shape;2018;g44782835b9_0_1091:notes"/>
          <p:cNvSpPr txBox="1">
            <a:spLocks noGrp="1"/>
          </p:cNvSpPr>
          <p:nvPr>
            <p:ph type="body" idx="1"/>
          </p:nvPr>
        </p:nvSpPr>
        <p:spPr>
          <a:xfrm>
            <a:off x="593766" y="4691514"/>
            <a:ext cx="6186900" cy="2374200"/>
          </a:xfrm>
          <a:prstGeom prst="rect">
            <a:avLst/>
          </a:prstGeom>
          <a:solidFill>
            <a:schemeClr val="lt1"/>
          </a:solidFill>
          <a:ln>
            <a:noFill/>
          </a:ln>
        </p:spPr>
        <p:txBody>
          <a:bodyPr spcFirstLastPara="1" wrap="square" lIns="95725" tIns="47850" rIns="95725" bIns="4785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Calibri"/>
                <a:ea typeface="Calibri"/>
                <a:cs typeface="Calibri"/>
                <a:sym typeface="Calibri"/>
              </a:rPr>
              <a:t>Stand up nginx but with an older version, 1.12.1</a:t>
            </a: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Calibri"/>
                <a:ea typeface="Calibri"/>
                <a:cs typeface="Calibri"/>
                <a:sym typeface="Calibri"/>
              </a:rPr>
              <a:t>1. kubectl run nginx --image nginx:1.12.1 --port 80</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Calibri"/>
                <a:ea typeface="Calibri"/>
                <a:cs typeface="Calibri"/>
                <a:sym typeface="Calibri"/>
              </a:rPr>
              <a:t>Set image to the newer version  (latest). This triggers kubernetes to begin a rolling update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Calibri"/>
                <a:ea typeface="Calibri"/>
                <a:cs typeface="Calibri"/>
                <a:sym typeface="Calibri"/>
              </a:rPr>
              <a:t>2. kubectl set image deployments/nginx nginx=nginx:latest</a:t>
            </a: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Calibri"/>
                <a:ea typeface="Calibri"/>
                <a:cs typeface="Calibri"/>
                <a:sym typeface="Calibri"/>
              </a:rPr>
              <a:t>Observe the newer image has been rolled out</a:t>
            </a: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Calibri"/>
                <a:ea typeface="Calibri"/>
                <a:cs typeface="Calibri"/>
                <a:sym typeface="Calibri"/>
              </a:rPr>
              <a:t>3. kubectl describe deployment nginx</a:t>
            </a:r>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46471354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https://www.digitalocean.com/community/tutorials/an-introduction-to-using-consul-a-service-discovery-system-on-ubuntu-14-04</a:t>
            </a:r>
          </a:p>
        </p:txBody>
      </p:sp>
      <p:sp>
        <p:nvSpPr>
          <p:cNvPr id="4" name="Slide Number Placeholder 3"/>
          <p:cNvSpPr>
            <a:spLocks noGrp="1"/>
          </p:cNvSpPr>
          <p:nvPr>
            <p:ph type="sldNum" sz="quarter" idx="10"/>
          </p:nvPr>
        </p:nvSpPr>
        <p:spPr/>
        <p:txBody>
          <a:bodyPr/>
          <a:lstStyle/>
          <a:p>
            <a:fld id="{62F5C4AE-62F8-8643-9AAF-4F1B0461D724}" type="slidenum">
              <a:rPr lang="en-US" smtClean="0"/>
              <a:pPr/>
              <a:t>24</a:t>
            </a:fld>
            <a:endParaRPr lang="en-US"/>
          </a:p>
        </p:txBody>
      </p:sp>
    </p:spTree>
    <p:extLst>
      <p:ext uri="{BB962C8B-B14F-4D97-AF65-F5344CB8AC3E}">
        <p14:creationId xmlns:p14="http://schemas.microsoft.com/office/powerpoint/2010/main" val="18891937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https://www.digitalocean.com/community/tutorials/an-introduction-to-using-consul-a-service-discovery-system-on-ubuntu-14-04</a:t>
            </a:r>
          </a:p>
        </p:txBody>
      </p:sp>
      <p:sp>
        <p:nvSpPr>
          <p:cNvPr id="4" name="Slide Number Placeholder 3"/>
          <p:cNvSpPr>
            <a:spLocks noGrp="1"/>
          </p:cNvSpPr>
          <p:nvPr>
            <p:ph type="sldNum" sz="quarter" idx="10"/>
          </p:nvPr>
        </p:nvSpPr>
        <p:spPr/>
        <p:txBody>
          <a:bodyPr/>
          <a:lstStyle/>
          <a:p>
            <a:fld id="{62F5C4AE-62F8-8643-9AAF-4F1B0461D724}" type="slidenum">
              <a:rPr lang="en-US" smtClean="0"/>
              <a:pPr/>
              <a:t>25</a:t>
            </a:fld>
            <a:endParaRPr lang="en-US"/>
          </a:p>
        </p:txBody>
      </p:sp>
    </p:spTree>
    <p:extLst>
      <p:ext uri="{BB962C8B-B14F-4D97-AF65-F5344CB8AC3E}">
        <p14:creationId xmlns:p14="http://schemas.microsoft.com/office/powerpoint/2010/main" val="3870623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2F5C4AE-62F8-8643-9AAF-4F1B0461D724}" type="slidenum">
              <a:rPr lang="en-US" smtClean="0"/>
              <a:pPr/>
              <a:t>26</a:t>
            </a:fld>
            <a:endParaRPr lang="en-US"/>
          </a:p>
        </p:txBody>
      </p:sp>
    </p:spTree>
    <p:extLst>
      <p:ext uri="{BB962C8B-B14F-4D97-AF65-F5344CB8AC3E}">
        <p14:creationId xmlns:p14="http://schemas.microsoft.com/office/powerpoint/2010/main" val="118366670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2F5C4AE-62F8-8643-9AAF-4F1B0461D724}" type="slidenum">
              <a:rPr lang="en-US" smtClean="0"/>
              <a:pPr/>
              <a:t>27</a:t>
            </a:fld>
            <a:endParaRPr lang="en-US"/>
          </a:p>
        </p:txBody>
      </p:sp>
    </p:spTree>
    <p:extLst>
      <p:ext uri="{BB962C8B-B14F-4D97-AF65-F5344CB8AC3E}">
        <p14:creationId xmlns:p14="http://schemas.microsoft.com/office/powerpoint/2010/main" val="123444648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https://</a:t>
            </a:r>
            <a:r>
              <a:rPr lang="en-US" dirty="0" err="1"/>
              <a:t>fredjean.net/kubernetes</a:t>
            </a:r>
            <a:r>
              <a:rPr lang="en-US" dirty="0"/>
              <a:t>-discovery/</a:t>
            </a:r>
          </a:p>
        </p:txBody>
      </p:sp>
      <p:sp>
        <p:nvSpPr>
          <p:cNvPr id="4" name="Slide Number Placeholder 3"/>
          <p:cNvSpPr>
            <a:spLocks noGrp="1"/>
          </p:cNvSpPr>
          <p:nvPr>
            <p:ph type="sldNum" sz="quarter" idx="10"/>
          </p:nvPr>
        </p:nvSpPr>
        <p:spPr/>
        <p:txBody>
          <a:bodyPr/>
          <a:lstStyle/>
          <a:p>
            <a:fld id="{62F5C4AE-62F8-8643-9AAF-4F1B0461D724}" type="slidenum">
              <a:rPr lang="en-US" smtClean="0"/>
              <a:pPr/>
              <a:t>28</a:t>
            </a:fld>
            <a:endParaRPr lang="en-US"/>
          </a:p>
        </p:txBody>
      </p:sp>
    </p:spTree>
    <p:extLst>
      <p:ext uri="{BB962C8B-B14F-4D97-AF65-F5344CB8AC3E}">
        <p14:creationId xmlns:p14="http://schemas.microsoft.com/office/powerpoint/2010/main" val="127312685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2F5C4AE-62F8-8643-9AAF-4F1B0461D724}" type="slidenum">
              <a:rPr lang="en-US" smtClean="0"/>
              <a:pPr/>
              <a:t>29</a:t>
            </a:fld>
            <a:endParaRPr lang="en-US"/>
          </a:p>
        </p:txBody>
      </p:sp>
    </p:spTree>
    <p:extLst>
      <p:ext uri="{BB962C8B-B14F-4D97-AF65-F5344CB8AC3E}">
        <p14:creationId xmlns:p14="http://schemas.microsoft.com/office/powerpoint/2010/main" val="208188420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2F5C4AE-62F8-8643-9AAF-4F1B0461D724}" type="slidenum">
              <a:rPr lang="en-US" smtClean="0"/>
              <a:pPr/>
              <a:t>30</a:t>
            </a:fld>
            <a:endParaRPr lang="en-US"/>
          </a:p>
        </p:txBody>
      </p:sp>
    </p:spTree>
    <p:extLst>
      <p:ext uri="{BB962C8B-B14F-4D97-AF65-F5344CB8AC3E}">
        <p14:creationId xmlns:p14="http://schemas.microsoft.com/office/powerpoint/2010/main" val="15485412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2F5C4AE-62F8-8643-9AAF-4F1B0461D724}" type="slidenum">
              <a:rPr lang="en-US" smtClean="0"/>
              <a:pPr/>
              <a:t>31</a:t>
            </a:fld>
            <a:endParaRPr lang="en-US"/>
          </a:p>
        </p:txBody>
      </p:sp>
    </p:spTree>
    <p:extLst>
      <p:ext uri="{BB962C8B-B14F-4D97-AF65-F5344CB8AC3E}">
        <p14:creationId xmlns:p14="http://schemas.microsoft.com/office/powerpoint/2010/main" val="62091549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2F5C4AE-62F8-8643-9AAF-4F1B0461D724}" type="slidenum">
              <a:rPr lang="en-US" smtClean="0"/>
              <a:pPr/>
              <a:t>32</a:t>
            </a:fld>
            <a:endParaRPr lang="en-US"/>
          </a:p>
        </p:txBody>
      </p:sp>
    </p:spTree>
    <p:extLst>
      <p:ext uri="{BB962C8B-B14F-4D97-AF65-F5344CB8AC3E}">
        <p14:creationId xmlns:p14="http://schemas.microsoft.com/office/powerpoint/2010/main" val="335101770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2F5C4AE-62F8-8643-9AAF-4F1B0461D724}" type="slidenum">
              <a:rPr lang="en-US" smtClean="0"/>
              <a:pPr/>
              <a:t>33</a:t>
            </a:fld>
            <a:endParaRPr lang="en-US"/>
          </a:p>
        </p:txBody>
      </p:sp>
    </p:spTree>
    <p:extLst>
      <p:ext uri="{BB962C8B-B14F-4D97-AF65-F5344CB8AC3E}">
        <p14:creationId xmlns:p14="http://schemas.microsoft.com/office/powerpoint/2010/main" val="32136971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3"/>
        <p:cNvGrpSpPr/>
        <p:nvPr/>
      </p:nvGrpSpPr>
      <p:grpSpPr>
        <a:xfrm>
          <a:off x="0" y="0"/>
          <a:ext cx="0" cy="0"/>
          <a:chOff x="0" y="0"/>
          <a:chExt cx="0" cy="0"/>
        </a:xfrm>
      </p:grpSpPr>
      <p:sp>
        <p:nvSpPr>
          <p:cNvPr id="2024" name="Google Shape;2024;g44782835b9_0_1097:notes"/>
          <p:cNvSpPr>
            <a:spLocks noGrp="1" noRot="1" noChangeAspect="1"/>
          </p:cNvSpPr>
          <p:nvPr>
            <p:ph type="sldImg" idx="2"/>
          </p:nvPr>
        </p:nvSpPr>
        <p:spPr>
          <a:xfrm>
            <a:off x="750888" y="230188"/>
            <a:ext cx="5813425" cy="436086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25" name="Google Shape;2025;g44782835b9_0_1097:notes"/>
          <p:cNvSpPr txBox="1">
            <a:spLocks noGrp="1"/>
          </p:cNvSpPr>
          <p:nvPr>
            <p:ph type="body" idx="1"/>
          </p:nvPr>
        </p:nvSpPr>
        <p:spPr>
          <a:xfrm>
            <a:off x="641268" y="4679638"/>
            <a:ext cx="6139500" cy="1638000"/>
          </a:xfrm>
          <a:prstGeom prst="rect">
            <a:avLst/>
          </a:prstGeom>
          <a:solidFill>
            <a:schemeClr val="lt1"/>
          </a:solidFill>
          <a:ln>
            <a:noFill/>
          </a:ln>
        </p:spPr>
        <p:txBody>
          <a:bodyPr spcFirstLastPara="1" wrap="square" lIns="95725" tIns="47850" rIns="95725" bIns="4785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Calibri"/>
                <a:ea typeface="Calibri"/>
                <a:cs typeface="Calibri"/>
                <a:sym typeface="Calibri"/>
              </a:rPr>
              <a:t>Roll back to previous version nginx 1.12.1</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Calibri"/>
                <a:ea typeface="Calibri"/>
                <a:cs typeface="Calibri"/>
                <a:sym typeface="Calibri"/>
              </a:rPr>
              <a:t>4. kubectl rollout undo deployments/nginx</a:t>
            </a: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Calibri"/>
                <a:ea typeface="Calibri"/>
                <a:cs typeface="Calibri"/>
                <a:sym typeface="Calibri"/>
              </a:rPr>
              <a:t>Observe changes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Calibri"/>
                <a:ea typeface="Calibri"/>
                <a:cs typeface="Calibri"/>
                <a:sym typeface="Calibri"/>
              </a:rPr>
              <a:t>5. kubectl describe deployments/nginx</a:t>
            </a:r>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7526247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0"/>
        <p:cNvGrpSpPr/>
        <p:nvPr/>
      </p:nvGrpSpPr>
      <p:grpSpPr>
        <a:xfrm>
          <a:off x="0" y="0"/>
          <a:ext cx="0" cy="0"/>
          <a:chOff x="0" y="0"/>
          <a:chExt cx="0" cy="0"/>
        </a:xfrm>
      </p:grpSpPr>
      <p:sp>
        <p:nvSpPr>
          <p:cNvPr id="2031" name="Google Shape;2031;g44782835b9_0_1103: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32" name="Google Shape;2032;g44782835b9_0_1103:notes"/>
          <p:cNvSpPr txBox="1">
            <a:spLocks noGrp="1"/>
          </p:cNvSpPr>
          <p:nvPr>
            <p:ph type="body" idx="1"/>
          </p:nvPr>
        </p:nvSpPr>
        <p:spPr>
          <a:xfrm>
            <a:off x="731519" y="5175849"/>
            <a:ext cx="6014400" cy="3433200"/>
          </a:xfrm>
          <a:prstGeom prst="rect">
            <a:avLst/>
          </a:prstGeom>
          <a:solidFill>
            <a:schemeClr val="lt1"/>
          </a:solidFill>
          <a:ln>
            <a:noFill/>
          </a:ln>
        </p:spPr>
        <p:txBody>
          <a:bodyPr spcFirstLastPara="1" wrap="square" lIns="95725" tIns="47850" rIns="95725" bIns="47850" anchor="t" anchorCtr="0">
            <a:noAutofit/>
          </a:bodyPr>
          <a:lstStyle/>
          <a:p>
            <a:pPr marL="0" marR="0" lvl="0" indent="0" algn="l" rtl="0">
              <a:spcBef>
                <a:spcPts val="0"/>
              </a:spcBef>
              <a:spcAft>
                <a:spcPts val="0"/>
              </a:spcAft>
              <a:buNone/>
            </a:pPr>
            <a:r>
              <a:rPr lang="en-US" sz="1100" b="1" i="0" u="none" strike="noStrike" cap="none">
                <a:solidFill>
                  <a:schemeClr val="dk1"/>
                </a:solidFill>
                <a:latin typeface="Arial"/>
                <a:ea typeface="Arial"/>
                <a:cs typeface="Arial"/>
                <a:sym typeface="Arial"/>
              </a:rPr>
              <a:t>Stand up nginx but with an older version, 1.12.1:</a:t>
            </a:r>
            <a:endParaRPr sz="1100" b="1" i="0" u="none" strike="noStrike" cap="none">
              <a:solidFill>
                <a:schemeClr val="dk1"/>
              </a:solidFill>
              <a:latin typeface="Arial"/>
              <a:ea typeface="Arial"/>
              <a:cs typeface="Arial"/>
              <a:sym typeface="Arial"/>
            </a:endParaRPr>
          </a:p>
          <a:p>
            <a:pPr marL="0" marR="0" lvl="0" indent="0" algn="l" rtl="0">
              <a:spcBef>
                <a:spcPts val="0"/>
              </a:spcBef>
              <a:spcAft>
                <a:spcPts val="0"/>
              </a:spcAft>
              <a:buNone/>
            </a:pPr>
            <a:endParaRPr sz="1100" b="0" i="0" u="none" strike="noStrike" cap="none">
              <a:solidFill>
                <a:schemeClr val="dk1"/>
              </a:solidFill>
              <a:latin typeface="Arial"/>
              <a:ea typeface="Arial"/>
              <a:cs typeface="Arial"/>
              <a:sym typeface="Arial"/>
            </a:endParaRPr>
          </a:p>
          <a:p>
            <a:pPr marL="457200" marR="0" lvl="1" indent="0" algn="l" rtl="0">
              <a:spcBef>
                <a:spcPts val="0"/>
              </a:spcBef>
              <a:spcAft>
                <a:spcPts val="0"/>
              </a:spcAft>
              <a:buNone/>
            </a:pPr>
            <a:r>
              <a:rPr lang="en-US" sz="1100" b="0" i="0" u="none" strike="noStrike" cap="none">
                <a:solidFill>
                  <a:schemeClr val="dk1"/>
                </a:solidFill>
                <a:latin typeface="Arial"/>
                <a:ea typeface="Arial"/>
                <a:cs typeface="Arial"/>
                <a:sym typeface="Arial"/>
              </a:rPr>
              <a:t>1. kubectl run nginx --image nginx:1.12.1 --port 80</a:t>
            </a:r>
            <a:endParaRPr/>
          </a:p>
          <a:p>
            <a:pPr marL="0" marR="0" lvl="0" indent="0" algn="l" rtl="0">
              <a:spcBef>
                <a:spcPts val="0"/>
              </a:spcBef>
              <a:spcAft>
                <a:spcPts val="0"/>
              </a:spcAft>
              <a:buNone/>
            </a:pPr>
            <a:endParaRPr sz="1100" b="0" i="0" u="none" strike="noStrike" cap="none">
              <a:solidFill>
                <a:schemeClr val="dk1"/>
              </a:solidFill>
              <a:latin typeface="Arial"/>
              <a:ea typeface="Arial"/>
              <a:cs typeface="Arial"/>
              <a:sym typeface="Arial"/>
            </a:endParaRPr>
          </a:p>
          <a:p>
            <a:pPr marL="0" marR="0" lvl="0" indent="0" algn="l" rtl="0">
              <a:spcBef>
                <a:spcPts val="0"/>
              </a:spcBef>
              <a:spcAft>
                <a:spcPts val="0"/>
              </a:spcAft>
              <a:buNone/>
            </a:pPr>
            <a:r>
              <a:rPr lang="en-US" sz="1100" b="1" i="0" u="none" strike="noStrike" cap="none">
                <a:solidFill>
                  <a:schemeClr val="dk1"/>
                </a:solidFill>
                <a:latin typeface="Arial"/>
                <a:ea typeface="Arial"/>
                <a:cs typeface="Arial"/>
                <a:sym typeface="Arial"/>
              </a:rPr>
              <a:t>Set image to the newer version  (latest). This triggers kubernetes to begin a rolling update:</a:t>
            </a:r>
            <a:endParaRPr/>
          </a:p>
          <a:p>
            <a:pPr marL="0" marR="0" lvl="0" indent="0" algn="l" rtl="0">
              <a:spcBef>
                <a:spcPts val="0"/>
              </a:spcBef>
              <a:spcAft>
                <a:spcPts val="0"/>
              </a:spcAft>
              <a:buNone/>
            </a:pPr>
            <a:endParaRPr sz="1100" b="0" i="0" u="none" strike="noStrike" cap="none">
              <a:solidFill>
                <a:schemeClr val="dk1"/>
              </a:solidFill>
              <a:latin typeface="Arial"/>
              <a:ea typeface="Arial"/>
              <a:cs typeface="Arial"/>
              <a:sym typeface="Arial"/>
            </a:endParaRPr>
          </a:p>
          <a:p>
            <a:pPr marL="457200" marR="0" lvl="1" indent="0" algn="l" rtl="0">
              <a:spcBef>
                <a:spcPts val="0"/>
              </a:spcBef>
              <a:spcAft>
                <a:spcPts val="0"/>
              </a:spcAft>
              <a:buNone/>
            </a:pPr>
            <a:r>
              <a:rPr lang="en-US" sz="1100" b="0" i="0" u="none" strike="noStrike" cap="none">
                <a:solidFill>
                  <a:schemeClr val="dk1"/>
                </a:solidFill>
                <a:latin typeface="Arial"/>
                <a:ea typeface="Arial"/>
                <a:cs typeface="Arial"/>
                <a:sym typeface="Arial"/>
              </a:rPr>
              <a:t>2. kubectl set image deployments/nginx nginx=nginx:latest</a:t>
            </a:r>
            <a:endParaRPr sz="1100" b="0" i="0" u="none" strike="noStrike" cap="none">
              <a:solidFill>
                <a:schemeClr val="dk1"/>
              </a:solidFill>
              <a:latin typeface="Arial"/>
              <a:ea typeface="Arial"/>
              <a:cs typeface="Arial"/>
              <a:sym typeface="Arial"/>
            </a:endParaRPr>
          </a:p>
          <a:p>
            <a:pPr marL="0" marR="0" lvl="0" indent="0" algn="l" rtl="0">
              <a:spcBef>
                <a:spcPts val="0"/>
              </a:spcBef>
              <a:spcAft>
                <a:spcPts val="0"/>
              </a:spcAft>
              <a:buNone/>
            </a:pPr>
            <a:endParaRPr sz="1100" b="0" i="0" u="none" strike="noStrike" cap="none">
              <a:solidFill>
                <a:schemeClr val="dk1"/>
              </a:solidFill>
              <a:latin typeface="Arial"/>
              <a:ea typeface="Arial"/>
              <a:cs typeface="Arial"/>
              <a:sym typeface="Arial"/>
            </a:endParaRPr>
          </a:p>
          <a:p>
            <a:pPr marL="0" marR="0" lvl="0" indent="0" algn="l" rtl="0">
              <a:spcBef>
                <a:spcPts val="0"/>
              </a:spcBef>
              <a:spcAft>
                <a:spcPts val="0"/>
              </a:spcAft>
              <a:buNone/>
            </a:pPr>
            <a:r>
              <a:rPr lang="en-US" sz="1100" b="1" i="0" u="none" strike="noStrike" cap="none">
                <a:solidFill>
                  <a:schemeClr val="dk1"/>
                </a:solidFill>
                <a:latin typeface="Arial"/>
                <a:ea typeface="Arial"/>
                <a:cs typeface="Arial"/>
                <a:sym typeface="Arial"/>
              </a:rPr>
              <a:t>Observe the newer image has been rolled out:</a:t>
            </a:r>
            <a:endParaRPr sz="1100" b="1" i="0" u="none" strike="noStrike" cap="none">
              <a:solidFill>
                <a:schemeClr val="dk1"/>
              </a:solidFill>
              <a:latin typeface="Arial"/>
              <a:ea typeface="Arial"/>
              <a:cs typeface="Arial"/>
              <a:sym typeface="Arial"/>
            </a:endParaRPr>
          </a:p>
          <a:p>
            <a:pPr marL="0" marR="0" lvl="0" indent="0" algn="l" rtl="0">
              <a:spcBef>
                <a:spcPts val="0"/>
              </a:spcBef>
              <a:spcAft>
                <a:spcPts val="0"/>
              </a:spcAft>
              <a:buNone/>
            </a:pPr>
            <a:endParaRPr sz="1100" b="0" i="0" u="none" strike="noStrike" cap="none">
              <a:solidFill>
                <a:schemeClr val="dk1"/>
              </a:solidFill>
              <a:latin typeface="Arial"/>
              <a:ea typeface="Arial"/>
              <a:cs typeface="Arial"/>
              <a:sym typeface="Arial"/>
            </a:endParaRPr>
          </a:p>
          <a:p>
            <a:pPr marL="457200" marR="0" lvl="1" indent="0" algn="l" rtl="0">
              <a:spcBef>
                <a:spcPts val="0"/>
              </a:spcBef>
              <a:spcAft>
                <a:spcPts val="0"/>
              </a:spcAft>
              <a:buNone/>
            </a:pPr>
            <a:r>
              <a:rPr lang="en-US" sz="1100" b="0" i="0" u="none" strike="noStrike" cap="none">
                <a:solidFill>
                  <a:schemeClr val="dk1"/>
                </a:solidFill>
                <a:latin typeface="Arial"/>
                <a:ea typeface="Arial"/>
                <a:cs typeface="Arial"/>
                <a:sym typeface="Arial"/>
              </a:rPr>
              <a:t>3. kubectl describe deployment nginx</a:t>
            </a:r>
            <a:endParaRPr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0119592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5"/>
        <p:cNvGrpSpPr/>
        <p:nvPr/>
      </p:nvGrpSpPr>
      <p:grpSpPr>
        <a:xfrm>
          <a:off x="0" y="0"/>
          <a:ext cx="0" cy="0"/>
          <a:chOff x="0" y="0"/>
          <a:chExt cx="0" cy="0"/>
        </a:xfrm>
      </p:grpSpPr>
      <p:sp>
        <p:nvSpPr>
          <p:cNvPr id="2036" name="Google Shape;2036;g44782835b9_0_1107: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37" name="Google Shape;2037;g44782835b9_0_1107:notes"/>
          <p:cNvSpPr txBox="1">
            <a:spLocks noGrp="1"/>
          </p:cNvSpPr>
          <p:nvPr>
            <p:ph type="body" idx="1"/>
          </p:nvPr>
        </p:nvSpPr>
        <p:spPr>
          <a:xfrm>
            <a:off x="731519" y="5193102"/>
            <a:ext cx="6031500" cy="3398700"/>
          </a:xfrm>
          <a:prstGeom prst="rect">
            <a:avLst/>
          </a:prstGeom>
          <a:solidFill>
            <a:schemeClr val="lt1"/>
          </a:solidFill>
          <a:ln>
            <a:noFill/>
          </a:ln>
        </p:spPr>
        <p:txBody>
          <a:bodyPr spcFirstLastPara="1" wrap="square" lIns="95725" tIns="47850" rIns="95725" bIns="47850" anchor="t" anchorCtr="0">
            <a:noAutofit/>
          </a:bodyPr>
          <a:lstStyle/>
          <a:p>
            <a:pPr marL="0" marR="0" lvl="0" indent="0" algn="l" rtl="0">
              <a:spcBef>
                <a:spcPts val="0"/>
              </a:spcBef>
              <a:spcAft>
                <a:spcPts val="0"/>
              </a:spcAft>
              <a:buNone/>
            </a:pPr>
            <a:r>
              <a:rPr lang="en-US" sz="1100" b="1" i="0" u="none" strike="noStrike" cap="none">
                <a:solidFill>
                  <a:schemeClr val="dk1"/>
                </a:solidFill>
                <a:latin typeface="Arial"/>
                <a:ea typeface="Arial"/>
                <a:cs typeface="Arial"/>
                <a:sym typeface="Arial"/>
              </a:rPr>
              <a:t>Roll back to previous version nginx 1.12.1</a:t>
            </a:r>
            <a:endParaRPr/>
          </a:p>
          <a:p>
            <a:pPr marL="0" marR="0" lvl="0" indent="0" algn="l" rtl="0">
              <a:spcBef>
                <a:spcPts val="0"/>
              </a:spcBef>
              <a:spcAft>
                <a:spcPts val="0"/>
              </a:spcAft>
              <a:buNone/>
            </a:pPr>
            <a:endParaRPr sz="1100" b="0" i="0" u="none" strike="noStrike" cap="none">
              <a:solidFill>
                <a:schemeClr val="dk1"/>
              </a:solidFill>
              <a:latin typeface="Arial"/>
              <a:ea typeface="Arial"/>
              <a:cs typeface="Arial"/>
              <a:sym typeface="Arial"/>
            </a:endParaRPr>
          </a:p>
          <a:p>
            <a:pPr marL="457200" marR="0" lvl="1" indent="0" algn="l" rtl="0">
              <a:spcBef>
                <a:spcPts val="0"/>
              </a:spcBef>
              <a:spcAft>
                <a:spcPts val="0"/>
              </a:spcAft>
              <a:buNone/>
            </a:pPr>
            <a:r>
              <a:rPr lang="en-US" sz="1100" b="0" i="0" u="none" strike="noStrike" cap="none">
                <a:solidFill>
                  <a:schemeClr val="dk1"/>
                </a:solidFill>
                <a:latin typeface="Arial"/>
                <a:ea typeface="Arial"/>
                <a:cs typeface="Arial"/>
                <a:sym typeface="Arial"/>
              </a:rPr>
              <a:t>4. kubectl rollout undo deployments/nginx</a:t>
            </a:r>
            <a:endParaRPr sz="1100" b="0" i="0" u="none" strike="noStrike" cap="none">
              <a:solidFill>
                <a:schemeClr val="dk1"/>
              </a:solidFill>
              <a:latin typeface="Arial"/>
              <a:ea typeface="Arial"/>
              <a:cs typeface="Arial"/>
              <a:sym typeface="Arial"/>
            </a:endParaRPr>
          </a:p>
          <a:p>
            <a:pPr marL="0" marR="0" lvl="0" indent="0" algn="l" rtl="0">
              <a:spcBef>
                <a:spcPts val="0"/>
              </a:spcBef>
              <a:spcAft>
                <a:spcPts val="0"/>
              </a:spcAft>
              <a:buNone/>
            </a:pPr>
            <a:endParaRPr sz="1100" b="0" i="0" u="none" strike="noStrike" cap="none">
              <a:solidFill>
                <a:schemeClr val="dk1"/>
              </a:solidFill>
              <a:latin typeface="Arial"/>
              <a:ea typeface="Arial"/>
              <a:cs typeface="Arial"/>
              <a:sym typeface="Arial"/>
            </a:endParaRPr>
          </a:p>
          <a:p>
            <a:pPr marL="0" marR="0" lvl="0" indent="0" algn="l" rtl="0">
              <a:spcBef>
                <a:spcPts val="0"/>
              </a:spcBef>
              <a:spcAft>
                <a:spcPts val="0"/>
              </a:spcAft>
              <a:buNone/>
            </a:pPr>
            <a:r>
              <a:rPr lang="en-US" sz="1100" b="1" i="0" u="none" strike="noStrike" cap="none">
                <a:solidFill>
                  <a:schemeClr val="dk1"/>
                </a:solidFill>
                <a:latin typeface="Arial"/>
                <a:ea typeface="Arial"/>
                <a:cs typeface="Arial"/>
                <a:sym typeface="Arial"/>
              </a:rPr>
              <a:t>Observe changes</a:t>
            </a:r>
            <a:endParaRPr/>
          </a:p>
          <a:p>
            <a:pPr marL="0" marR="0" lvl="0" indent="0" algn="l" rtl="0">
              <a:spcBef>
                <a:spcPts val="0"/>
              </a:spcBef>
              <a:spcAft>
                <a:spcPts val="0"/>
              </a:spcAft>
              <a:buNone/>
            </a:pPr>
            <a:endParaRPr sz="1100" b="0" i="0" u="none" strike="noStrike" cap="none">
              <a:solidFill>
                <a:schemeClr val="dk1"/>
              </a:solidFill>
              <a:latin typeface="Arial"/>
              <a:ea typeface="Arial"/>
              <a:cs typeface="Arial"/>
              <a:sym typeface="Arial"/>
            </a:endParaRPr>
          </a:p>
          <a:p>
            <a:pPr marL="457200" marR="0" lvl="1" indent="0" algn="l" rtl="0">
              <a:spcBef>
                <a:spcPts val="0"/>
              </a:spcBef>
              <a:spcAft>
                <a:spcPts val="0"/>
              </a:spcAft>
              <a:buNone/>
            </a:pPr>
            <a:r>
              <a:rPr lang="en-US" sz="1100" b="0" i="0" u="none" strike="noStrike" cap="none">
                <a:solidFill>
                  <a:schemeClr val="dk1"/>
                </a:solidFill>
                <a:latin typeface="Arial"/>
                <a:ea typeface="Arial"/>
                <a:cs typeface="Arial"/>
                <a:sym typeface="Arial"/>
              </a:rPr>
              <a:t>5. kubectl describe deployments/nginx</a:t>
            </a:r>
            <a:endParaRPr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4649226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3"/>
        <p:cNvGrpSpPr/>
        <p:nvPr/>
      </p:nvGrpSpPr>
      <p:grpSpPr>
        <a:xfrm>
          <a:off x="0" y="0"/>
          <a:ext cx="0" cy="0"/>
          <a:chOff x="0" y="0"/>
          <a:chExt cx="0" cy="0"/>
        </a:xfrm>
      </p:grpSpPr>
      <p:sp>
        <p:nvSpPr>
          <p:cNvPr id="1974" name="Google Shape;1974;g44782835b9_0_1043:notes"/>
          <p:cNvSpPr>
            <a:spLocks noGrp="1" noRot="1" noChangeAspect="1"/>
          </p:cNvSpPr>
          <p:nvPr>
            <p:ph type="sldImg" idx="2"/>
          </p:nvPr>
        </p:nvSpPr>
        <p:spPr>
          <a:xfrm>
            <a:off x="750888" y="230188"/>
            <a:ext cx="5813425" cy="436086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75" name="Google Shape;1975;g44782835b9_0_1043:notes"/>
          <p:cNvSpPr txBox="1">
            <a:spLocks noGrp="1"/>
          </p:cNvSpPr>
          <p:nvPr>
            <p:ph type="body" idx="1"/>
          </p:nvPr>
        </p:nvSpPr>
        <p:spPr>
          <a:xfrm>
            <a:off x="731838" y="4560888"/>
            <a:ext cx="5851500" cy="4319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3671140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3"/>
        <p:cNvGrpSpPr/>
        <p:nvPr/>
      </p:nvGrpSpPr>
      <p:grpSpPr>
        <a:xfrm>
          <a:off x="0" y="0"/>
          <a:ext cx="0" cy="0"/>
          <a:chOff x="0" y="0"/>
          <a:chExt cx="0" cy="0"/>
        </a:xfrm>
      </p:grpSpPr>
      <p:sp>
        <p:nvSpPr>
          <p:cNvPr id="1984" name="Google Shape;1984;g44782835b9_0_1052:notes"/>
          <p:cNvSpPr>
            <a:spLocks noGrp="1" noRot="1" noChangeAspect="1"/>
          </p:cNvSpPr>
          <p:nvPr>
            <p:ph type="sldImg" idx="2"/>
          </p:nvPr>
        </p:nvSpPr>
        <p:spPr>
          <a:xfrm>
            <a:off x="750888" y="230188"/>
            <a:ext cx="5813425" cy="436086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85" name="Google Shape;1985;g44782835b9_0_1052:notes"/>
          <p:cNvSpPr txBox="1">
            <a:spLocks noGrp="1"/>
          </p:cNvSpPr>
          <p:nvPr>
            <p:ph type="body" idx="1"/>
          </p:nvPr>
        </p:nvSpPr>
        <p:spPr>
          <a:xfrm>
            <a:off x="546265" y="4679639"/>
            <a:ext cx="6210900" cy="2433600"/>
          </a:xfrm>
          <a:prstGeom prst="rect">
            <a:avLst/>
          </a:prstGeom>
          <a:solidFill>
            <a:schemeClr val="lt1"/>
          </a:solidFill>
          <a:ln>
            <a:noFill/>
          </a:ln>
        </p:spPr>
        <p:txBody>
          <a:bodyPr spcFirstLastPara="1" wrap="square" lIns="95725" tIns="47850" rIns="95725" bIns="47850" anchor="t" anchorCtr="0">
            <a:noAutofit/>
          </a:bodyPr>
          <a:lstStyle/>
          <a:p>
            <a:pPr marL="239367" marR="0" lvl="0" indent="-239367" algn="l" rtl="0">
              <a:lnSpc>
                <a:spcPct val="100000"/>
              </a:lnSpc>
              <a:spcBef>
                <a:spcPts val="0"/>
              </a:spcBef>
              <a:spcAft>
                <a:spcPts val="0"/>
              </a:spcAft>
              <a:buClr>
                <a:schemeClr val="dk1"/>
              </a:buClr>
              <a:buSzPts val="1200"/>
              <a:buFont typeface="Calibri"/>
              <a:buAutoNum type="arabicPeriod"/>
            </a:pPr>
            <a:r>
              <a:rPr lang="en-US" sz="1200" b="0" i="0" u="none" strike="noStrike" cap="none">
                <a:solidFill>
                  <a:schemeClr val="dk1"/>
                </a:solidFill>
                <a:latin typeface="Calibri"/>
                <a:ea typeface="Calibri"/>
                <a:cs typeface="Calibri"/>
                <a:sym typeface="Calibri"/>
              </a:rPr>
              <a:t>kubectl run nginx –image nginx –port 80</a:t>
            </a:r>
            <a:endParaRPr sz="1400" b="0" i="0" u="none" strike="noStrike" cap="none">
              <a:solidFill>
                <a:srgbClr val="000000"/>
              </a:solidFill>
              <a:latin typeface="Arial"/>
              <a:ea typeface="Arial"/>
              <a:cs typeface="Arial"/>
              <a:sym typeface="Arial"/>
            </a:endParaRPr>
          </a:p>
          <a:p>
            <a:pPr marL="239367" marR="0" lvl="0" indent="-163167" algn="l" rtl="0">
              <a:lnSpc>
                <a:spcPct val="100000"/>
              </a:lnSpc>
              <a:spcBef>
                <a:spcPts val="0"/>
              </a:spcBef>
              <a:spcAft>
                <a:spcPts val="0"/>
              </a:spcAft>
              <a:buClr>
                <a:schemeClr val="dk1"/>
              </a:buClr>
              <a:buSzPts val="1200"/>
              <a:buFont typeface="Calibri"/>
              <a:buNone/>
            </a:pPr>
            <a:endParaRPr sz="1200" b="0" i="0" u="none" strike="noStrike" cap="none">
              <a:solidFill>
                <a:schemeClr val="dk1"/>
              </a:solidFill>
              <a:latin typeface="Calibri"/>
              <a:ea typeface="Calibri"/>
              <a:cs typeface="Calibri"/>
              <a:sym typeface="Calibri"/>
            </a:endParaRPr>
          </a:p>
          <a:p>
            <a:pPr marL="239367" marR="0" lvl="0" indent="-239367" algn="l" rtl="0">
              <a:lnSpc>
                <a:spcPct val="100000"/>
              </a:lnSpc>
              <a:spcBef>
                <a:spcPts val="0"/>
              </a:spcBef>
              <a:spcAft>
                <a:spcPts val="0"/>
              </a:spcAft>
              <a:buClr>
                <a:schemeClr val="dk1"/>
              </a:buClr>
              <a:buSzPts val="1200"/>
              <a:buFont typeface="Calibri"/>
              <a:buAutoNum type="arabicPeriod"/>
            </a:pPr>
            <a:r>
              <a:rPr lang="en-US" sz="1200" b="0" i="0" u="none" strike="noStrike" cap="none">
                <a:solidFill>
                  <a:schemeClr val="dk1"/>
                </a:solidFill>
                <a:latin typeface="Calibri"/>
                <a:ea typeface="Calibri"/>
                <a:cs typeface="Calibri"/>
                <a:sym typeface="Calibri"/>
              </a:rPr>
              <a:t>kubectl get deployments</a:t>
            </a:r>
            <a:endParaRPr sz="1400" b="0" i="0" u="none" strike="noStrike" cap="none">
              <a:solidFill>
                <a:srgbClr val="000000"/>
              </a:solidFill>
              <a:latin typeface="Arial"/>
              <a:ea typeface="Arial"/>
              <a:cs typeface="Arial"/>
              <a:sym typeface="Arial"/>
            </a:endParaRPr>
          </a:p>
          <a:p>
            <a:pPr marL="239367" marR="0" lvl="0" indent="-163167" algn="l" rtl="0">
              <a:lnSpc>
                <a:spcPct val="100000"/>
              </a:lnSpc>
              <a:spcBef>
                <a:spcPts val="0"/>
              </a:spcBef>
              <a:spcAft>
                <a:spcPts val="0"/>
              </a:spcAft>
              <a:buClr>
                <a:schemeClr val="dk1"/>
              </a:buClr>
              <a:buSzPts val="1200"/>
              <a:buFont typeface="Calibri"/>
              <a:buNone/>
            </a:pPr>
            <a:endParaRPr sz="1200" b="0" i="0" u="none" strike="noStrike" cap="none">
              <a:solidFill>
                <a:schemeClr val="dk1"/>
              </a:solidFill>
              <a:latin typeface="Calibri"/>
              <a:ea typeface="Calibri"/>
              <a:cs typeface="Calibri"/>
              <a:sym typeface="Calibri"/>
            </a:endParaRPr>
          </a:p>
          <a:p>
            <a:pPr marL="239367" marR="0" lvl="0" indent="-239367" algn="l" rtl="0">
              <a:lnSpc>
                <a:spcPct val="100000"/>
              </a:lnSpc>
              <a:spcBef>
                <a:spcPts val="0"/>
              </a:spcBef>
              <a:spcAft>
                <a:spcPts val="0"/>
              </a:spcAft>
              <a:buClr>
                <a:schemeClr val="dk1"/>
              </a:buClr>
              <a:buSzPts val="1200"/>
              <a:buFont typeface="Calibri"/>
              <a:buAutoNum type="arabicPeriod"/>
            </a:pPr>
            <a:r>
              <a:rPr lang="en-US" sz="1200" b="0" i="0" u="none" strike="noStrike" cap="none">
                <a:solidFill>
                  <a:schemeClr val="dk1"/>
                </a:solidFill>
                <a:latin typeface="Calibri"/>
                <a:ea typeface="Calibri"/>
                <a:cs typeface="Calibri"/>
                <a:sym typeface="Calibri"/>
              </a:rPr>
              <a:t>kubectl scale deployments/nginx –replicas=2</a:t>
            </a:r>
            <a:endParaRPr sz="1400" b="0" i="0" u="none" strike="noStrike" cap="none">
              <a:solidFill>
                <a:srgbClr val="000000"/>
              </a:solidFill>
              <a:latin typeface="Arial"/>
              <a:ea typeface="Arial"/>
              <a:cs typeface="Arial"/>
              <a:sym typeface="Arial"/>
            </a:endParaRPr>
          </a:p>
          <a:p>
            <a:pPr marL="239367" marR="0" lvl="0" indent="-163167" algn="l" rtl="0">
              <a:lnSpc>
                <a:spcPct val="100000"/>
              </a:lnSpc>
              <a:spcBef>
                <a:spcPts val="0"/>
              </a:spcBef>
              <a:spcAft>
                <a:spcPts val="0"/>
              </a:spcAft>
              <a:buClr>
                <a:schemeClr val="dk1"/>
              </a:buClr>
              <a:buSzPts val="1200"/>
              <a:buFont typeface="Calibri"/>
              <a:buNone/>
            </a:pPr>
            <a:endParaRPr sz="1200" b="0" i="0" u="none" strike="noStrike" cap="none">
              <a:solidFill>
                <a:schemeClr val="dk1"/>
              </a:solidFill>
              <a:latin typeface="Calibri"/>
              <a:ea typeface="Calibri"/>
              <a:cs typeface="Calibri"/>
              <a:sym typeface="Calibri"/>
            </a:endParaRPr>
          </a:p>
          <a:p>
            <a:pPr marL="239367" marR="0" lvl="0" indent="-239367" algn="l" rtl="0">
              <a:lnSpc>
                <a:spcPct val="100000"/>
              </a:lnSpc>
              <a:spcBef>
                <a:spcPts val="0"/>
              </a:spcBef>
              <a:spcAft>
                <a:spcPts val="0"/>
              </a:spcAft>
              <a:buClr>
                <a:schemeClr val="dk1"/>
              </a:buClr>
              <a:buSzPts val="1200"/>
              <a:buFont typeface="Calibri"/>
              <a:buAutoNum type="arabicPeriod"/>
            </a:pPr>
            <a:r>
              <a:rPr lang="en-US" sz="1200" b="0" i="0" u="none" strike="noStrike" cap="none">
                <a:solidFill>
                  <a:schemeClr val="dk1"/>
                </a:solidFill>
                <a:latin typeface="Calibri"/>
                <a:ea typeface="Calibri"/>
                <a:cs typeface="Calibri"/>
                <a:sym typeface="Calibri"/>
              </a:rPr>
              <a:t>kubectl get deployments</a:t>
            </a: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Calibri"/>
                <a:ea typeface="Calibri"/>
                <a:cs typeface="Calibri"/>
                <a:sym typeface="Calibri"/>
              </a:rPr>
              <a:t>http://kubernetesbyexample.com/labels/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2747673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0"/>
        <p:cNvGrpSpPr/>
        <p:nvPr/>
      </p:nvGrpSpPr>
      <p:grpSpPr>
        <a:xfrm>
          <a:off x="0" y="0"/>
          <a:ext cx="0" cy="0"/>
          <a:chOff x="0" y="0"/>
          <a:chExt cx="0" cy="0"/>
        </a:xfrm>
      </p:grpSpPr>
      <p:sp>
        <p:nvSpPr>
          <p:cNvPr id="1991" name="Google Shape;1991;g44782835b9_0_1058: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92" name="Google Shape;1992;g44782835b9_0_1058:notes"/>
          <p:cNvSpPr txBox="1">
            <a:spLocks noGrp="1"/>
          </p:cNvSpPr>
          <p:nvPr>
            <p:ph type="body" idx="1"/>
          </p:nvPr>
        </p:nvSpPr>
        <p:spPr>
          <a:xfrm>
            <a:off x="731519" y="5141343"/>
            <a:ext cx="6014400" cy="3485100"/>
          </a:xfrm>
          <a:prstGeom prst="rect">
            <a:avLst/>
          </a:prstGeom>
          <a:solidFill>
            <a:schemeClr val="lt1"/>
          </a:solidFill>
          <a:ln>
            <a:noFill/>
          </a:ln>
        </p:spPr>
        <p:txBody>
          <a:bodyPr spcFirstLastPara="1" wrap="square" lIns="95725" tIns="47850" rIns="95725" bIns="47850" anchor="t" anchorCtr="0">
            <a:noAutofit/>
          </a:bodyPr>
          <a:lstStyle/>
          <a:p>
            <a:pPr marL="239367" marR="0" lvl="0" indent="-239367" algn="l" rtl="0">
              <a:spcBef>
                <a:spcPts val="0"/>
              </a:spcBef>
              <a:spcAft>
                <a:spcPts val="0"/>
              </a:spcAft>
              <a:buClr>
                <a:schemeClr val="dk1"/>
              </a:buClr>
              <a:buSzPts val="1100"/>
              <a:buFont typeface="Arial"/>
              <a:buAutoNum type="arabicPeriod"/>
            </a:pPr>
            <a:r>
              <a:rPr lang="en-US" sz="1100" b="0" i="0" u="none" strike="noStrike" cap="none">
                <a:solidFill>
                  <a:schemeClr val="dk1"/>
                </a:solidFill>
                <a:latin typeface="Arial"/>
                <a:ea typeface="Arial"/>
                <a:cs typeface="Arial"/>
                <a:sym typeface="Arial"/>
              </a:rPr>
              <a:t>kubectl run nginx –image nginx –port 80</a:t>
            </a:r>
            <a:endParaRPr/>
          </a:p>
          <a:p>
            <a:pPr marL="239367" marR="0" lvl="0" indent="-169517" algn="l" rtl="0">
              <a:spcBef>
                <a:spcPts val="0"/>
              </a:spcBef>
              <a:spcAft>
                <a:spcPts val="0"/>
              </a:spcAft>
              <a:buClr>
                <a:schemeClr val="dk1"/>
              </a:buClr>
              <a:buSzPts val="1100"/>
              <a:buFont typeface="Arial"/>
              <a:buNone/>
            </a:pPr>
            <a:endParaRPr sz="1100" b="0" i="0" u="none" strike="noStrike" cap="none">
              <a:solidFill>
                <a:schemeClr val="dk1"/>
              </a:solidFill>
              <a:latin typeface="Arial"/>
              <a:ea typeface="Arial"/>
              <a:cs typeface="Arial"/>
              <a:sym typeface="Arial"/>
            </a:endParaRPr>
          </a:p>
          <a:p>
            <a:pPr marL="239367" marR="0" lvl="0" indent="-239367" algn="l" rtl="0">
              <a:spcBef>
                <a:spcPts val="0"/>
              </a:spcBef>
              <a:spcAft>
                <a:spcPts val="0"/>
              </a:spcAft>
              <a:buClr>
                <a:schemeClr val="dk1"/>
              </a:buClr>
              <a:buSzPts val="1100"/>
              <a:buFont typeface="Arial"/>
              <a:buAutoNum type="arabicPeriod"/>
            </a:pPr>
            <a:r>
              <a:rPr lang="en-US" sz="1100" b="0" i="0" u="none" strike="noStrike" cap="none">
                <a:solidFill>
                  <a:schemeClr val="dk1"/>
                </a:solidFill>
                <a:latin typeface="Arial"/>
                <a:ea typeface="Arial"/>
                <a:cs typeface="Arial"/>
                <a:sym typeface="Arial"/>
              </a:rPr>
              <a:t>kubectl get deployments</a:t>
            </a:r>
            <a:endParaRPr/>
          </a:p>
          <a:p>
            <a:pPr marL="239367" marR="0" lvl="0" indent="-169517" algn="l" rtl="0">
              <a:spcBef>
                <a:spcPts val="0"/>
              </a:spcBef>
              <a:spcAft>
                <a:spcPts val="0"/>
              </a:spcAft>
              <a:buClr>
                <a:schemeClr val="dk1"/>
              </a:buClr>
              <a:buSzPts val="1100"/>
              <a:buFont typeface="Arial"/>
              <a:buNone/>
            </a:pPr>
            <a:endParaRPr sz="1100" b="0" i="0" u="none" strike="noStrike" cap="none">
              <a:solidFill>
                <a:schemeClr val="dk1"/>
              </a:solidFill>
              <a:latin typeface="Arial"/>
              <a:ea typeface="Arial"/>
              <a:cs typeface="Arial"/>
              <a:sym typeface="Arial"/>
            </a:endParaRPr>
          </a:p>
          <a:p>
            <a:pPr marL="239367" marR="0" lvl="0" indent="-239367" algn="l" rtl="0">
              <a:spcBef>
                <a:spcPts val="0"/>
              </a:spcBef>
              <a:spcAft>
                <a:spcPts val="0"/>
              </a:spcAft>
              <a:buClr>
                <a:schemeClr val="dk1"/>
              </a:buClr>
              <a:buSzPts val="1100"/>
              <a:buFont typeface="Arial"/>
              <a:buAutoNum type="arabicPeriod"/>
            </a:pPr>
            <a:r>
              <a:rPr lang="en-US" sz="1100" b="0" i="0" u="none" strike="noStrike" cap="none">
                <a:solidFill>
                  <a:schemeClr val="dk1"/>
                </a:solidFill>
                <a:latin typeface="Arial"/>
                <a:ea typeface="Arial"/>
                <a:cs typeface="Arial"/>
                <a:sym typeface="Arial"/>
              </a:rPr>
              <a:t>kubectl scale deployments/nginx –replicas=2</a:t>
            </a:r>
            <a:endParaRPr/>
          </a:p>
          <a:p>
            <a:pPr marL="239367" marR="0" lvl="0" indent="-169517" algn="l" rtl="0">
              <a:spcBef>
                <a:spcPts val="0"/>
              </a:spcBef>
              <a:spcAft>
                <a:spcPts val="0"/>
              </a:spcAft>
              <a:buClr>
                <a:schemeClr val="dk1"/>
              </a:buClr>
              <a:buSzPts val="1100"/>
              <a:buFont typeface="Arial"/>
              <a:buNone/>
            </a:pPr>
            <a:endParaRPr sz="1100" b="0" i="0" u="none" strike="noStrike" cap="none">
              <a:solidFill>
                <a:schemeClr val="dk1"/>
              </a:solidFill>
              <a:latin typeface="Arial"/>
              <a:ea typeface="Arial"/>
              <a:cs typeface="Arial"/>
              <a:sym typeface="Arial"/>
            </a:endParaRPr>
          </a:p>
          <a:p>
            <a:pPr marL="239367" marR="0" lvl="0" indent="-239367" algn="l" rtl="0">
              <a:spcBef>
                <a:spcPts val="0"/>
              </a:spcBef>
              <a:spcAft>
                <a:spcPts val="0"/>
              </a:spcAft>
              <a:buClr>
                <a:schemeClr val="dk1"/>
              </a:buClr>
              <a:buSzPts val="1100"/>
              <a:buFont typeface="Arial"/>
              <a:buAutoNum type="arabicPeriod"/>
            </a:pPr>
            <a:r>
              <a:rPr lang="en-US" sz="1100" b="0" i="0" u="none" strike="noStrike" cap="none">
                <a:solidFill>
                  <a:schemeClr val="dk1"/>
                </a:solidFill>
                <a:latin typeface="Arial"/>
                <a:ea typeface="Arial"/>
                <a:cs typeface="Arial"/>
                <a:sym typeface="Arial"/>
              </a:rPr>
              <a:t>kubectl get deployments</a:t>
            </a:r>
            <a:endParaRPr sz="1100" b="0" i="0" u="none" strike="noStrike" cap="none">
              <a:solidFill>
                <a:schemeClr val="dk1"/>
              </a:solidFill>
              <a:latin typeface="Arial"/>
              <a:ea typeface="Arial"/>
              <a:cs typeface="Arial"/>
              <a:sym typeface="Arial"/>
            </a:endParaRPr>
          </a:p>
          <a:p>
            <a:pPr marL="0" marR="0" lvl="0" indent="0" algn="l" rtl="0">
              <a:spcBef>
                <a:spcPts val="0"/>
              </a:spcBef>
              <a:spcAft>
                <a:spcPts val="0"/>
              </a:spcAft>
              <a:buNone/>
            </a:pPr>
            <a:endParaRPr sz="1100" b="0" i="0" u="none" strike="noStrike" cap="none">
              <a:solidFill>
                <a:schemeClr val="dk1"/>
              </a:solidFill>
              <a:latin typeface="Arial"/>
              <a:ea typeface="Arial"/>
              <a:cs typeface="Arial"/>
              <a:sym typeface="Arial"/>
            </a:endParaRPr>
          </a:p>
          <a:p>
            <a:pPr marL="0" marR="0" lvl="0" indent="0" algn="l" rtl="0">
              <a:spcBef>
                <a:spcPts val="0"/>
              </a:spcBef>
              <a:spcAft>
                <a:spcPts val="0"/>
              </a:spcAft>
              <a:buNone/>
            </a:pPr>
            <a:endParaRPr sz="1100" b="0" i="0" u="none" strike="noStrike" cap="none">
              <a:solidFill>
                <a:schemeClr val="dk1"/>
              </a:solidFill>
              <a:latin typeface="Arial"/>
              <a:ea typeface="Arial"/>
              <a:cs typeface="Arial"/>
              <a:sym typeface="Arial"/>
            </a:endParaRPr>
          </a:p>
          <a:p>
            <a:pPr marL="0" marR="0" lvl="0" indent="0" algn="l" rtl="0">
              <a:spcBef>
                <a:spcPts val="0"/>
              </a:spcBef>
              <a:spcAft>
                <a:spcPts val="0"/>
              </a:spcAft>
              <a:buNone/>
            </a:pPr>
            <a:r>
              <a:rPr lang="en-US" sz="1100" b="0" i="0" u="sng" strike="noStrike" cap="none">
                <a:solidFill>
                  <a:schemeClr val="hlink"/>
                </a:solidFill>
                <a:latin typeface="Arial"/>
                <a:ea typeface="Arial"/>
                <a:cs typeface="Arial"/>
                <a:sym typeface="Arial"/>
                <a:hlinkClick r:id="rId3"/>
              </a:rPr>
              <a:t>http://kubernetesbyexample.com/labels/</a:t>
            </a:r>
            <a:endParaRPr sz="1100" b="0" i="0" u="none" strike="noStrike" cap="none">
              <a:solidFill>
                <a:schemeClr val="dk1"/>
              </a:solidFill>
              <a:latin typeface="Arial"/>
              <a:ea typeface="Arial"/>
              <a:cs typeface="Arial"/>
              <a:sym typeface="Arial"/>
            </a:endParaRPr>
          </a:p>
          <a:p>
            <a:pPr marL="0" marR="0" lvl="0" indent="0" algn="l" rtl="0">
              <a:spcBef>
                <a:spcPts val="0"/>
              </a:spcBef>
              <a:spcAft>
                <a:spcPts val="0"/>
              </a:spcAft>
              <a:buNone/>
            </a:pPr>
            <a:endParaRPr sz="1100" b="0" i="0" u="none" strike="noStrike" cap="none">
              <a:solidFill>
                <a:schemeClr val="dk1"/>
              </a:solidFill>
              <a:latin typeface="Arial"/>
              <a:ea typeface="Arial"/>
              <a:cs typeface="Arial"/>
              <a:sym typeface="Arial"/>
            </a:endParaRPr>
          </a:p>
          <a:p>
            <a:pPr marL="0" marR="0" lvl="0" indent="0" algn="l" rtl="0">
              <a:spcBef>
                <a:spcPts val="0"/>
              </a:spcBef>
              <a:spcAft>
                <a:spcPts val="0"/>
              </a:spcAft>
              <a:buNone/>
            </a:pPr>
            <a:endParaRPr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7589876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5"/>
        <p:cNvGrpSpPr/>
        <p:nvPr/>
      </p:nvGrpSpPr>
      <p:grpSpPr>
        <a:xfrm>
          <a:off x="0" y="0"/>
          <a:ext cx="0" cy="0"/>
          <a:chOff x="0" y="0"/>
          <a:chExt cx="0" cy="0"/>
        </a:xfrm>
      </p:grpSpPr>
      <p:sp>
        <p:nvSpPr>
          <p:cNvPr id="1996" name="Google Shape;1996;g44782835b9_0_1062: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97" name="Google Shape;1997;g44782835b9_0_1062:notes"/>
          <p:cNvSpPr txBox="1">
            <a:spLocks noGrp="1"/>
          </p:cNvSpPr>
          <p:nvPr>
            <p:ph type="body" idx="1"/>
          </p:nvPr>
        </p:nvSpPr>
        <p:spPr>
          <a:xfrm>
            <a:off x="747776" y="4560570"/>
            <a:ext cx="5982300" cy="4320600"/>
          </a:xfrm>
          <a:prstGeom prst="rect">
            <a:avLst/>
          </a:prstGeom>
          <a:noFill/>
          <a:ln>
            <a:noFill/>
          </a:ln>
        </p:spPr>
        <p:txBody>
          <a:bodyPr spcFirstLastPara="1" wrap="square" lIns="95725" tIns="47850" rIns="95725" bIns="47850" anchor="t" anchorCtr="0">
            <a:noAutofit/>
          </a:bodyPr>
          <a:lstStyle/>
          <a:p>
            <a:pPr marL="0" marR="0" lvl="0" indent="0" algn="l" rtl="0">
              <a:spcBef>
                <a:spcPts val="0"/>
              </a:spcBef>
              <a:spcAft>
                <a:spcPts val="0"/>
              </a:spcAft>
              <a:buNone/>
            </a:pPr>
            <a:endParaRPr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9286620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6DEA163F-2919-CB46-ACC5-F966E055F53C}" type="datetimeFigureOut">
              <a:rPr lang="en-US" smtClean="0"/>
              <a:pPr/>
              <a:t>3/19/19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A4B5F5C-042E-254C-8A18-E05F92BE7169}"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DEA163F-2919-CB46-ACC5-F966E055F53C}" type="datetimeFigureOut">
              <a:rPr lang="en-US" smtClean="0"/>
              <a:pPr/>
              <a:t>3/19/19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A4B5F5C-042E-254C-8A18-E05F92BE7169}"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DEA163F-2919-CB46-ACC5-F966E055F53C}" type="datetimeFigureOut">
              <a:rPr lang="en-US" smtClean="0"/>
              <a:pPr/>
              <a:t>3/19/19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A4B5F5C-042E-254C-8A18-E05F92BE7169}"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DEA163F-2919-CB46-ACC5-F966E055F53C}" type="datetimeFigureOut">
              <a:rPr lang="en-US" smtClean="0"/>
              <a:pPr/>
              <a:t>3/19/19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A4B5F5C-042E-254C-8A18-E05F92BE7169}"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DEA163F-2919-CB46-ACC5-F966E055F53C}" type="datetimeFigureOut">
              <a:rPr lang="en-US" smtClean="0"/>
              <a:pPr/>
              <a:t>3/19/19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A4B5F5C-042E-254C-8A18-E05F92BE7169}"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DEA163F-2919-CB46-ACC5-F966E055F53C}" type="datetimeFigureOut">
              <a:rPr lang="en-US" smtClean="0"/>
              <a:pPr/>
              <a:t>3/19/19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A4B5F5C-042E-254C-8A18-E05F92BE7169}"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DEA163F-2919-CB46-ACC5-F966E055F53C}" type="datetimeFigureOut">
              <a:rPr lang="en-US" smtClean="0"/>
              <a:pPr/>
              <a:t>3/19/19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A4B5F5C-042E-254C-8A18-E05F92BE7169}"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DEA163F-2919-CB46-ACC5-F966E055F53C}" type="datetimeFigureOut">
              <a:rPr lang="en-US" smtClean="0"/>
              <a:pPr/>
              <a:t>3/19/19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A4B5F5C-042E-254C-8A18-E05F92BE7169}"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DEA163F-2919-CB46-ACC5-F966E055F53C}" type="datetimeFigureOut">
              <a:rPr lang="en-US" smtClean="0"/>
              <a:pPr/>
              <a:t>3/19/19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A4B5F5C-042E-254C-8A18-E05F92BE7169}"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DEA163F-2919-CB46-ACC5-F966E055F53C}" type="datetimeFigureOut">
              <a:rPr lang="en-US" smtClean="0"/>
              <a:pPr/>
              <a:t>3/19/19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A4B5F5C-042E-254C-8A18-E05F92BE7169}"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DEA163F-2919-CB46-ACC5-F966E055F53C}" type="datetimeFigureOut">
              <a:rPr lang="en-US" smtClean="0"/>
              <a:pPr/>
              <a:t>3/19/19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A4B5F5C-042E-254C-8A18-E05F92BE7169}"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DEA163F-2919-CB46-ACC5-F966E055F53C}" type="datetimeFigureOut">
              <a:rPr lang="en-US" smtClean="0"/>
              <a:pPr/>
              <a:t>3/19/19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A4B5F5C-042E-254C-8A18-E05F92BE7169}"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2.jpeg"/><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2.jpeg"/><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shekhar2010us/kubernetes_teach_git/blob/master/ex4/scaling_rolling.md"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jpeg"/><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2.jpe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2.jpeg"/></Relationships>
</file>

<file path=ppt/slides/_rels/slide2.xml.rels><?xml version="1.0" encoding="UTF-8" standalone="yes"?>
<Relationships xmlns="http://schemas.openxmlformats.org/package/2006/relationships"><Relationship Id="rId8" Type="http://schemas.openxmlformats.org/officeDocument/2006/relationships/image" Target="../media/image2.jpeg"/><Relationship Id="rId3" Type="http://schemas.openxmlformats.org/officeDocument/2006/relationships/image" Target="../media/image3.png"/><Relationship Id="rId7"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2.jpe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2.jpe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2.jpeg"/></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jpeg"/></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jpeg"/></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hyperlink" Target="https://github.com/shekhar2010us/kubernetes_teach_git/blob/master/k8s_service_discovery/service-discovery.md" TargetMode="External"/><Relationship Id="rId4" Type="http://schemas.openxmlformats.org/officeDocument/2006/relationships/image" Target="../media/image2.jpeg"/></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hyperlink" Target="https://github.com/shekhar2010us/kubernetes_teach_git/blob/master/plain_service_discovery_consul/service_discovery_consul.md" TargetMode="External"/><Relationship Id="rId4" Type="http://schemas.openxmlformats.org/officeDocument/2006/relationships/image" Target="../media/image2.jpeg"/></Relationships>
</file>

<file path=ppt/slides/_rels/slide3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3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3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4.png"/><Relationship Id="rId4" Type="http://schemas.openxmlformats.org/officeDocument/2006/relationships/image" Target="../media/image25.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2.jpeg"/><Relationship Id="rId4" Type="http://schemas.openxmlformats.org/officeDocument/2006/relationships/image" Target="../media/image1.png"/></Relationships>
</file>

<file path=ppt/slides/_rels/slide4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4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8.jpeg"/></Relationships>
</file>

<file path=ppt/slides/_rels/slide42.xml.rels><?xml version="1.0" encoding="UTF-8" standalone="yes"?>
<Relationships xmlns="http://schemas.openxmlformats.org/package/2006/relationships"><Relationship Id="rId3" Type="http://schemas.openxmlformats.org/officeDocument/2006/relationships/hyperlink" Target="https://kubernetes.io/blog/2018/04/30/zero-downtime-deployment-kubernetes-jenkins/" TargetMode="External"/><Relationship Id="rId2" Type="http://schemas.openxmlformats.org/officeDocument/2006/relationships/hyperlink" Target="https://medium.com/containerum/configuring-ci-cd-on-kubernetes-with-jenkins-89eab7234270"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2.jpeg"/><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2.jpeg"/><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2.jpeg"/><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jpeg"/><Relationship Id="rId5" Type="http://schemas.openxmlformats.org/officeDocument/2006/relationships/image" Target="../media/image1.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D2EB4841-4E96-487D-ABC4-B5548C00F462}"/>
              </a:ext>
            </a:extLst>
          </p:cNvPr>
          <p:cNvCxnSpPr>
            <a:cxnSpLocks/>
          </p:cNvCxnSpPr>
          <p:nvPr/>
        </p:nvCxnSpPr>
        <p:spPr>
          <a:xfrm>
            <a:off x="1" y="6172200"/>
            <a:ext cx="9144001"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4FA1DC61-98B9-4D2E-95B3-4BE126C9E1EA}"/>
              </a:ext>
            </a:extLst>
          </p:cNvPr>
          <p:cNvSpPr txBox="1"/>
          <p:nvPr/>
        </p:nvSpPr>
        <p:spPr>
          <a:xfrm>
            <a:off x="92140" y="6317931"/>
            <a:ext cx="3008174" cy="420564"/>
          </a:xfrm>
          <a:prstGeom prst="rect">
            <a:avLst/>
          </a:prstGeom>
          <a:noFill/>
        </p:spPr>
        <p:txBody>
          <a:bodyPr wrap="square" rtlCol="0">
            <a:spAutoFit/>
          </a:bodyPr>
          <a:lstStyle/>
          <a:p>
            <a:pPr algn="ctr"/>
            <a:r>
              <a:rPr lang="en-US" sz="2133" dirty="0">
                <a:solidFill>
                  <a:schemeClr val="bg2">
                    <a:lumMod val="25000"/>
                  </a:schemeClr>
                </a:solidFill>
              </a:rPr>
              <a:t>Agile Brains Consulting</a:t>
            </a:r>
          </a:p>
        </p:txBody>
      </p:sp>
      <p:sp>
        <p:nvSpPr>
          <p:cNvPr id="5" name="TextBox 4">
            <a:extLst>
              <a:ext uri="{FF2B5EF4-FFF2-40B4-BE49-F238E27FC236}">
                <a16:creationId xmlns:a16="http://schemas.microsoft.com/office/drawing/2014/main" id="{DB8D0BBB-5988-46AA-9EAD-707B6004C7B9}"/>
              </a:ext>
            </a:extLst>
          </p:cNvPr>
          <p:cNvSpPr txBox="1"/>
          <p:nvPr/>
        </p:nvSpPr>
        <p:spPr>
          <a:xfrm>
            <a:off x="2636042" y="6490034"/>
            <a:ext cx="4393407" cy="415806"/>
          </a:xfrm>
          <a:prstGeom prst="rect">
            <a:avLst/>
          </a:prstGeom>
          <a:noFill/>
        </p:spPr>
        <p:txBody>
          <a:bodyPr wrap="square" rtlCol="0">
            <a:spAutoFit/>
          </a:bodyPr>
          <a:lstStyle/>
          <a:p>
            <a:pPr algn="ctr"/>
            <a:r>
              <a:rPr lang="en-US" sz="1051" dirty="0">
                <a:solidFill>
                  <a:schemeClr val="bg2">
                    <a:lumMod val="50000"/>
                  </a:schemeClr>
                </a:solidFill>
              </a:rPr>
              <a:t>©Agile Brains Consulting Inc. All rights reserved. Not to be reproduced without prior written consent.</a:t>
            </a:r>
          </a:p>
        </p:txBody>
      </p:sp>
      <p:pic>
        <p:nvPicPr>
          <p:cNvPr id="6" name="Picture 5" descr="A close up of a sign&#10;&#10;Description generated with high confidence">
            <a:extLst>
              <a:ext uri="{FF2B5EF4-FFF2-40B4-BE49-F238E27FC236}">
                <a16:creationId xmlns:a16="http://schemas.microsoft.com/office/drawing/2014/main" id="{62ED1D3C-94ED-4E66-AC1F-BA34BDBDD45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5738" y="6273801"/>
            <a:ext cx="407193" cy="542924"/>
          </a:xfrm>
          <a:prstGeom prst="rect">
            <a:avLst/>
          </a:prstGeom>
        </p:spPr>
      </p:pic>
      <p:pic>
        <p:nvPicPr>
          <p:cNvPr id="7" name="Picture 6">
            <a:extLst>
              <a:ext uri="{FF2B5EF4-FFF2-40B4-BE49-F238E27FC236}">
                <a16:creationId xmlns:a16="http://schemas.microsoft.com/office/drawing/2014/main" id="{7B32E106-9E99-4EB7-9524-D39048EF644E}"/>
              </a:ext>
            </a:extLst>
          </p:cNvPr>
          <p:cNvPicPr>
            <a:picLocks noChangeAspect="1"/>
          </p:cNvPicPr>
          <p:nvPr/>
        </p:nvPicPr>
        <p:blipFill rotWithShape="1">
          <a:blip r:embed="rId3">
            <a:extLst>
              <a:ext uri="{28A0092B-C50C-407E-A947-70E740481C1C}">
                <a14:useLocalDpi xmlns:a14="http://schemas.microsoft.com/office/drawing/2010/main" val="0"/>
              </a:ext>
            </a:extLst>
          </a:blip>
          <a:srcRect t="26736" b="30906"/>
          <a:stretch/>
        </p:blipFill>
        <p:spPr>
          <a:xfrm>
            <a:off x="7474166" y="6252636"/>
            <a:ext cx="975870" cy="551155"/>
          </a:xfrm>
          <a:prstGeom prst="rect">
            <a:avLst/>
          </a:prstGeom>
        </p:spPr>
      </p:pic>
      <p:sp>
        <p:nvSpPr>
          <p:cNvPr id="8" name="Slide Number Placeholder 102">
            <a:extLst>
              <a:ext uri="{FF2B5EF4-FFF2-40B4-BE49-F238E27FC236}">
                <a16:creationId xmlns:a16="http://schemas.microsoft.com/office/drawing/2014/main" id="{A00F2676-DEAE-461D-80E3-9CE7EC56B906}"/>
              </a:ext>
            </a:extLst>
          </p:cNvPr>
          <p:cNvSpPr txBox="1">
            <a:spLocks/>
          </p:cNvSpPr>
          <p:nvPr/>
        </p:nvSpPr>
        <p:spPr>
          <a:xfrm>
            <a:off x="6869720" y="6356352"/>
            <a:ext cx="2133600" cy="365125"/>
          </a:xfrm>
          <a:prstGeom prst="rect">
            <a:avLst/>
          </a:prstGeom>
        </p:spPr>
        <p:txBody>
          <a:bodyPr vert="horz" lIns="121920" tIns="60960" rIns="121920" bIns="6096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04198DC-2EF7-4B34-A789-AD3A4CDEBD28}" type="slidenum">
              <a:rPr lang="en-US" sz="1600"/>
              <a:pPr/>
              <a:t>1</a:t>
            </a:fld>
            <a:endParaRPr lang="en-US" sz="1600" dirty="0"/>
          </a:p>
        </p:txBody>
      </p:sp>
      <p:sp>
        <p:nvSpPr>
          <p:cNvPr id="10" name="Title 1">
            <a:extLst>
              <a:ext uri="{FF2B5EF4-FFF2-40B4-BE49-F238E27FC236}">
                <a16:creationId xmlns:a16="http://schemas.microsoft.com/office/drawing/2014/main" id="{3BE89834-BD39-E245-B3F9-8249364136DD}"/>
              </a:ext>
            </a:extLst>
          </p:cNvPr>
          <p:cNvSpPr txBox="1">
            <a:spLocks/>
          </p:cNvSpPr>
          <p:nvPr/>
        </p:nvSpPr>
        <p:spPr>
          <a:xfrm>
            <a:off x="563336" y="2402804"/>
            <a:ext cx="8439983"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002060"/>
                </a:solidFill>
              </a:rPr>
              <a:t>Chapter 5: Kubernetes for Continuous Integration</a:t>
            </a:r>
          </a:p>
        </p:txBody>
      </p:sp>
    </p:spTree>
    <p:extLst>
      <p:ext uri="{BB962C8B-B14F-4D97-AF65-F5344CB8AC3E}">
        <p14:creationId xmlns:p14="http://schemas.microsoft.com/office/powerpoint/2010/main" val="30835335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86"/>
        <p:cNvGrpSpPr/>
        <p:nvPr/>
      </p:nvGrpSpPr>
      <p:grpSpPr>
        <a:xfrm>
          <a:off x="0" y="0"/>
          <a:ext cx="0" cy="0"/>
          <a:chOff x="0" y="0"/>
          <a:chExt cx="0" cy="0"/>
        </a:xfrm>
      </p:grpSpPr>
      <p:sp>
        <p:nvSpPr>
          <p:cNvPr id="1987" name="Google Shape;1987;p268"/>
          <p:cNvSpPr txBox="1">
            <a:spLocks noGrp="1"/>
          </p:cNvSpPr>
          <p:nvPr>
            <p:ph type="title"/>
          </p:nvPr>
        </p:nvSpPr>
        <p:spPr>
          <a:xfrm>
            <a:off x="185738" y="212729"/>
            <a:ext cx="8706742" cy="1158900"/>
          </a:xfrm>
          <a:prstGeom prst="rect">
            <a:avLst/>
          </a:prstGeom>
          <a:noFill/>
          <a:ln>
            <a:noFill/>
          </a:ln>
        </p:spPr>
        <p:txBody>
          <a:bodyPr spcFirstLastPara="1" vert="horz" wrap="square" lIns="91425" tIns="45700" rIns="91425" bIns="45700" rtlCol="0" anchor="ctr" anchorCtr="0">
            <a:noAutofit/>
          </a:bodyPr>
          <a:lstStyle/>
          <a:p>
            <a:pPr>
              <a:spcBef>
                <a:spcPts val="0"/>
              </a:spcBef>
              <a:buClr>
                <a:schemeClr val="accent3"/>
              </a:buClr>
              <a:buSzPts val="2400"/>
            </a:pPr>
            <a:r>
              <a:rPr lang="en-US" sz="2400" b="1" dirty="0">
                <a:solidFill>
                  <a:srgbClr val="000000"/>
                </a:solidFill>
                <a:latin typeface="Calibri"/>
                <a:ea typeface="Calibri"/>
                <a:cs typeface="Calibri"/>
                <a:sym typeface="Calibri"/>
              </a:rPr>
              <a:t>$ </a:t>
            </a:r>
            <a:r>
              <a:rPr lang="en-US" sz="2400" b="1" dirty="0" err="1">
                <a:solidFill>
                  <a:srgbClr val="000000"/>
                </a:solidFill>
                <a:latin typeface="Calibri"/>
                <a:ea typeface="Calibri"/>
                <a:cs typeface="Calibri"/>
                <a:sym typeface="Calibri"/>
              </a:rPr>
              <a:t>kubectl</a:t>
            </a:r>
            <a:r>
              <a:rPr lang="en-US" sz="2400" b="1" dirty="0">
                <a:solidFill>
                  <a:srgbClr val="000000"/>
                </a:solidFill>
                <a:latin typeface="Calibri"/>
                <a:ea typeface="Calibri"/>
                <a:cs typeface="Calibri"/>
                <a:sym typeface="Calibri"/>
              </a:rPr>
              <a:t> scale deployments/&lt;deployment&gt; --replicas=&lt;new </a:t>
            </a:r>
            <a:r>
              <a:rPr lang="en-US" sz="2400" b="1" dirty="0" err="1">
                <a:solidFill>
                  <a:srgbClr val="000000"/>
                </a:solidFill>
                <a:latin typeface="Calibri"/>
                <a:ea typeface="Calibri"/>
                <a:cs typeface="Calibri"/>
                <a:sym typeface="Calibri"/>
              </a:rPr>
              <a:t>num</a:t>
            </a:r>
            <a:r>
              <a:rPr lang="en-US" sz="2400" b="1" dirty="0">
                <a:solidFill>
                  <a:srgbClr val="000000"/>
                </a:solidFill>
                <a:latin typeface="Calibri"/>
                <a:ea typeface="Calibri"/>
                <a:cs typeface="Calibri"/>
                <a:sym typeface="Calibri"/>
              </a:rPr>
              <a:t>&gt;</a:t>
            </a:r>
            <a:endParaRPr sz="2400" b="1" dirty="0">
              <a:solidFill>
                <a:srgbClr val="000000"/>
              </a:solidFill>
              <a:latin typeface="Calibri"/>
              <a:ea typeface="Calibri"/>
              <a:cs typeface="Calibri"/>
              <a:sym typeface="Calibri"/>
            </a:endParaRPr>
          </a:p>
          <a:p>
            <a:pPr>
              <a:lnSpc>
                <a:spcPct val="157143"/>
              </a:lnSpc>
              <a:spcBef>
                <a:spcPts val="0"/>
              </a:spcBef>
              <a:spcAft>
                <a:spcPts val="800"/>
              </a:spcAft>
              <a:buClr>
                <a:schemeClr val="dk1"/>
              </a:buClr>
              <a:buSzPts val="1100"/>
            </a:pPr>
            <a:r>
              <a:rPr lang="en-US" sz="1350" dirty="0">
                <a:solidFill>
                  <a:srgbClr val="FF0000"/>
                </a:solidFill>
                <a:latin typeface="Arial"/>
                <a:ea typeface="Arial"/>
                <a:cs typeface="Arial"/>
                <a:sym typeface="Arial"/>
              </a:rPr>
              <a:t>$ </a:t>
            </a:r>
            <a:r>
              <a:rPr lang="en-US" sz="1350" dirty="0" err="1">
                <a:solidFill>
                  <a:srgbClr val="FF0000"/>
                </a:solidFill>
                <a:latin typeface="Arial"/>
                <a:ea typeface="Arial"/>
                <a:cs typeface="Arial"/>
                <a:sym typeface="Arial"/>
              </a:rPr>
              <a:t>kubectl</a:t>
            </a:r>
            <a:r>
              <a:rPr lang="en-US" sz="1350" dirty="0">
                <a:solidFill>
                  <a:srgbClr val="FF0000"/>
                </a:solidFill>
                <a:latin typeface="Arial"/>
                <a:ea typeface="Arial"/>
                <a:cs typeface="Arial"/>
                <a:sym typeface="Arial"/>
              </a:rPr>
              <a:t> scale deploy/</a:t>
            </a:r>
            <a:r>
              <a:rPr lang="en-US" sz="1350" dirty="0" err="1">
                <a:solidFill>
                  <a:srgbClr val="FF0000"/>
                </a:solidFill>
                <a:latin typeface="Arial"/>
                <a:ea typeface="Arial"/>
                <a:cs typeface="Arial"/>
                <a:sym typeface="Arial"/>
              </a:rPr>
              <a:t>nginx</a:t>
            </a:r>
            <a:r>
              <a:rPr lang="en-US" sz="1350" dirty="0">
                <a:solidFill>
                  <a:srgbClr val="FF0000"/>
                </a:solidFill>
                <a:latin typeface="Arial"/>
                <a:ea typeface="Arial"/>
                <a:cs typeface="Arial"/>
                <a:sym typeface="Arial"/>
              </a:rPr>
              <a:t> --replicas=4</a:t>
            </a:r>
            <a:endParaRPr sz="2400" dirty="0">
              <a:solidFill>
                <a:srgbClr val="000000"/>
              </a:solidFill>
            </a:endParaRPr>
          </a:p>
        </p:txBody>
      </p:sp>
      <p:sp>
        <p:nvSpPr>
          <p:cNvPr id="1988" name="Google Shape;1988;p268"/>
          <p:cNvSpPr txBox="1"/>
          <p:nvPr/>
        </p:nvSpPr>
        <p:spPr>
          <a:xfrm>
            <a:off x="755576" y="3962400"/>
            <a:ext cx="7848872" cy="1981200"/>
          </a:xfrm>
          <a:prstGeom prst="rect">
            <a:avLst/>
          </a:prstGeom>
          <a:noFill/>
          <a:ln>
            <a:noFill/>
          </a:ln>
        </p:spPr>
        <p:txBody>
          <a:bodyPr spcFirstLastPara="1" wrap="square" lIns="91425" tIns="45700" rIns="91425" bIns="45700" anchor="t" anchorCtr="0">
            <a:noAutofit/>
          </a:bodyPr>
          <a:lstStyle/>
          <a:p>
            <a:pPr>
              <a:buClr>
                <a:schemeClr val="dk1"/>
              </a:buClr>
              <a:buSzPts val="450"/>
            </a:pPr>
            <a:r>
              <a:rPr lang="en-US" sz="2000" dirty="0">
                <a:solidFill>
                  <a:schemeClr val="dk1"/>
                </a:solidFill>
                <a:latin typeface="Calibri" panose="020F0502020204030204" pitchFamily="34" charset="0"/>
                <a:ea typeface="Arial"/>
                <a:cs typeface="Calibri" panose="020F0502020204030204" pitchFamily="34" charset="0"/>
                <a:sym typeface="Arial"/>
              </a:rPr>
              <a:t>Note: Make sure to delete the deployments or replicasets when trying to clear out pods. Many a new user has repeated deleted pods and gotten frustrated when they respawn (as the deployments/replicasets are programed to do).</a:t>
            </a:r>
            <a:endParaRPr sz="2000" dirty="0">
              <a:solidFill>
                <a:srgbClr val="000000"/>
              </a:solidFill>
              <a:latin typeface="Calibri" panose="020F0502020204030204" pitchFamily="34" charset="0"/>
              <a:ea typeface="Arial"/>
              <a:cs typeface="Calibri" panose="020F0502020204030204" pitchFamily="34" charset="0"/>
              <a:sym typeface="Arial"/>
            </a:endParaRPr>
          </a:p>
          <a:p>
            <a:pPr>
              <a:buClr>
                <a:schemeClr val="dk1"/>
              </a:buClr>
              <a:buSzPts val="450"/>
            </a:pPr>
            <a:endParaRPr sz="2000" dirty="0">
              <a:solidFill>
                <a:schemeClr val="dk1"/>
              </a:solidFill>
              <a:latin typeface="Calibri" panose="020F0502020204030204" pitchFamily="34" charset="0"/>
              <a:ea typeface="Arial"/>
              <a:cs typeface="Calibri" panose="020F0502020204030204" pitchFamily="34" charset="0"/>
              <a:sym typeface="Arial"/>
            </a:endParaRPr>
          </a:p>
        </p:txBody>
      </p:sp>
      <p:pic>
        <p:nvPicPr>
          <p:cNvPr id="1989" name="Google Shape;1989;p268"/>
          <p:cNvPicPr preferRelativeResize="0"/>
          <p:nvPr/>
        </p:nvPicPr>
        <p:blipFill rotWithShape="1">
          <a:blip r:embed="rId3">
            <a:alphaModFix/>
          </a:blip>
          <a:srcRect/>
          <a:stretch/>
        </p:blipFill>
        <p:spPr>
          <a:xfrm>
            <a:off x="1433513" y="1524001"/>
            <a:ext cx="6096000" cy="2095500"/>
          </a:xfrm>
          <a:prstGeom prst="rect">
            <a:avLst/>
          </a:prstGeom>
          <a:noFill/>
          <a:ln>
            <a:noFill/>
          </a:ln>
        </p:spPr>
      </p:pic>
      <p:cxnSp>
        <p:nvCxnSpPr>
          <p:cNvPr id="5" name="Straight Connector 4">
            <a:extLst>
              <a:ext uri="{FF2B5EF4-FFF2-40B4-BE49-F238E27FC236}">
                <a16:creationId xmlns:a16="http://schemas.microsoft.com/office/drawing/2014/main" id="{D2EB4841-4E96-487D-ABC4-B5548C00F462}"/>
              </a:ext>
            </a:extLst>
          </p:cNvPr>
          <p:cNvCxnSpPr>
            <a:cxnSpLocks/>
          </p:cNvCxnSpPr>
          <p:nvPr/>
        </p:nvCxnSpPr>
        <p:spPr>
          <a:xfrm>
            <a:off x="1" y="6172200"/>
            <a:ext cx="9144001"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FA1DC61-98B9-4D2E-95B3-4BE126C9E1EA}"/>
              </a:ext>
            </a:extLst>
          </p:cNvPr>
          <p:cNvSpPr txBox="1"/>
          <p:nvPr/>
        </p:nvSpPr>
        <p:spPr>
          <a:xfrm>
            <a:off x="92140" y="6317931"/>
            <a:ext cx="3008174" cy="420564"/>
          </a:xfrm>
          <a:prstGeom prst="rect">
            <a:avLst/>
          </a:prstGeom>
          <a:noFill/>
        </p:spPr>
        <p:txBody>
          <a:bodyPr wrap="square" rtlCol="0">
            <a:spAutoFit/>
          </a:bodyPr>
          <a:lstStyle/>
          <a:p>
            <a:pPr algn="ctr"/>
            <a:r>
              <a:rPr lang="en-US" sz="2133" dirty="0">
                <a:solidFill>
                  <a:schemeClr val="bg2">
                    <a:lumMod val="25000"/>
                  </a:schemeClr>
                </a:solidFill>
              </a:rPr>
              <a:t>Agile Brains Consulting</a:t>
            </a:r>
          </a:p>
        </p:txBody>
      </p:sp>
      <p:sp>
        <p:nvSpPr>
          <p:cNvPr id="7" name="TextBox 6">
            <a:extLst>
              <a:ext uri="{FF2B5EF4-FFF2-40B4-BE49-F238E27FC236}">
                <a16:creationId xmlns:a16="http://schemas.microsoft.com/office/drawing/2014/main" id="{DB8D0BBB-5988-46AA-9EAD-707B6004C7B9}"/>
              </a:ext>
            </a:extLst>
          </p:cNvPr>
          <p:cNvSpPr txBox="1"/>
          <p:nvPr/>
        </p:nvSpPr>
        <p:spPr>
          <a:xfrm>
            <a:off x="2636042" y="6490034"/>
            <a:ext cx="4393407" cy="415806"/>
          </a:xfrm>
          <a:prstGeom prst="rect">
            <a:avLst/>
          </a:prstGeom>
          <a:noFill/>
        </p:spPr>
        <p:txBody>
          <a:bodyPr wrap="square" rtlCol="0">
            <a:spAutoFit/>
          </a:bodyPr>
          <a:lstStyle/>
          <a:p>
            <a:pPr algn="ctr"/>
            <a:r>
              <a:rPr lang="en-US" sz="1051" dirty="0">
                <a:solidFill>
                  <a:schemeClr val="bg2">
                    <a:lumMod val="50000"/>
                  </a:schemeClr>
                </a:solidFill>
              </a:rPr>
              <a:t>©Agile Brains Consulting Inc. All rights reserved. Not to be reproduced without prior written consent.</a:t>
            </a:r>
          </a:p>
        </p:txBody>
      </p:sp>
      <p:pic>
        <p:nvPicPr>
          <p:cNvPr id="8" name="Picture 7" descr="A close up of a sign&#10;&#10;Description generated with high confidence">
            <a:extLst>
              <a:ext uri="{FF2B5EF4-FFF2-40B4-BE49-F238E27FC236}">
                <a16:creationId xmlns:a16="http://schemas.microsoft.com/office/drawing/2014/main" id="{62ED1D3C-94ED-4E66-AC1F-BA34BDBDD45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5738" y="6273801"/>
            <a:ext cx="407193" cy="542924"/>
          </a:xfrm>
          <a:prstGeom prst="rect">
            <a:avLst/>
          </a:prstGeom>
        </p:spPr>
      </p:pic>
      <p:pic>
        <p:nvPicPr>
          <p:cNvPr id="9" name="Picture 8">
            <a:extLst>
              <a:ext uri="{FF2B5EF4-FFF2-40B4-BE49-F238E27FC236}">
                <a16:creationId xmlns:a16="http://schemas.microsoft.com/office/drawing/2014/main" id="{7B32E106-9E99-4EB7-9524-D39048EF644E}"/>
              </a:ext>
            </a:extLst>
          </p:cNvPr>
          <p:cNvPicPr>
            <a:picLocks noChangeAspect="1"/>
          </p:cNvPicPr>
          <p:nvPr/>
        </p:nvPicPr>
        <p:blipFill rotWithShape="1">
          <a:blip r:embed="rId5">
            <a:extLst>
              <a:ext uri="{28A0092B-C50C-407E-A947-70E740481C1C}">
                <a14:useLocalDpi xmlns:a14="http://schemas.microsoft.com/office/drawing/2010/main" val="0"/>
              </a:ext>
            </a:extLst>
          </a:blip>
          <a:srcRect t="26736" b="30906"/>
          <a:stretch/>
        </p:blipFill>
        <p:spPr>
          <a:xfrm>
            <a:off x="7474166" y="6252636"/>
            <a:ext cx="975870" cy="551155"/>
          </a:xfrm>
          <a:prstGeom prst="rect">
            <a:avLst/>
          </a:prstGeom>
        </p:spPr>
      </p:pic>
      <p:sp>
        <p:nvSpPr>
          <p:cNvPr id="10" name="Slide Number Placeholder 102">
            <a:extLst>
              <a:ext uri="{FF2B5EF4-FFF2-40B4-BE49-F238E27FC236}">
                <a16:creationId xmlns:a16="http://schemas.microsoft.com/office/drawing/2014/main" id="{A00F2676-DEAE-461D-80E3-9CE7EC56B906}"/>
              </a:ext>
            </a:extLst>
          </p:cNvPr>
          <p:cNvSpPr txBox="1">
            <a:spLocks/>
          </p:cNvSpPr>
          <p:nvPr/>
        </p:nvSpPr>
        <p:spPr>
          <a:xfrm>
            <a:off x="6869720" y="6356352"/>
            <a:ext cx="2133600" cy="365125"/>
          </a:xfrm>
          <a:prstGeom prst="rect">
            <a:avLst/>
          </a:prstGeom>
        </p:spPr>
        <p:txBody>
          <a:bodyPr vert="horz" lIns="121920" tIns="60960" rIns="121920" bIns="6096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04198DC-2EF7-4B34-A789-AD3A4CDEBD28}" type="slidenum">
              <a:rPr lang="en-US" sz="1600"/>
              <a:pPr/>
              <a:t>10</a:t>
            </a:fld>
            <a:endParaRPr lang="en-US" sz="1600" dirty="0"/>
          </a:p>
        </p:txBody>
      </p:sp>
    </p:spTree>
    <p:extLst>
      <p:ext uri="{BB962C8B-B14F-4D97-AF65-F5344CB8AC3E}">
        <p14:creationId xmlns:p14="http://schemas.microsoft.com/office/powerpoint/2010/main" val="40432176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93"/>
        <p:cNvGrpSpPr/>
        <p:nvPr/>
      </p:nvGrpSpPr>
      <p:grpSpPr>
        <a:xfrm>
          <a:off x="0" y="0"/>
          <a:ext cx="0" cy="0"/>
          <a:chOff x="0" y="0"/>
          <a:chExt cx="0" cy="0"/>
        </a:xfrm>
      </p:grpSpPr>
      <p:pic>
        <p:nvPicPr>
          <p:cNvPr id="1994" name="Google Shape;1994;p269"/>
          <p:cNvPicPr preferRelativeResize="0"/>
          <p:nvPr/>
        </p:nvPicPr>
        <p:blipFill rotWithShape="1">
          <a:blip r:embed="rId3">
            <a:alphaModFix/>
          </a:blip>
          <a:srcRect/>
          <a:stretch/>
        </p:blipFill>
        <p:spPr>
          <a:xfrm>
            <a:off x="1497386" y="217717"/>
            <a:ext cx="5968401" cy="5596103"/>
          </a:xfrm>
          <a:prstGeom prst="rect">
            <a:avLst/>
          </a:prstGeom>
          <a:noFill/>
          <a:ln>
            <a:noFill/>
          </a:ln>
        </p:spPr>
      </p:pic>
      <p:cxnSp>
        <p:nvCxnSpPr>
          <p:cNvPr id="3" name="Straight Connector 2">
            <a:extLst>
              <a:ext uri="{FF2B5EF4-FFF2-40B4-BE49-F238E27FC236}">
                <a16:creationId xmlns:a16="http://schemas.microsoft.com/office/drawing/2014/main" id="{D2EB4841-4E96-487D-ABC4-B5548C00F462}"/>
              </a:ext>
            </a:extLst>
          </p:cNvPr>
          <p:cNvCxnSpPr>
            <a:cxnSpLocks/>
          </p:cNvCxnSpPr>
          <p:nvPr/>
        </p:nvCxnSpPr>
        <p:spPr>
          <a:xfrm>
            <a:off x="1" y="6172200"/>
            <a:ext cx="9144001"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4FA1DC61-98B9-4D2E-95B3-4BE126C9E1EA}"/>
              </a:ext>
            </a:extLst>
          </p:cNvPr>
          <p:cNvSpPr txBox="1"/>
          <p:nvPr/>
        </p:nvSpPr>
        <p:spPr>
          <a:xfrm>
            <a:off x="92140" y="6317931"/>
            <a:ext cx="3008174" cy="420564"/>
          </a:xfrm>
          <a:prstGeom prst="rect">
            <a:avLst/>
          </a:prstGeom>
          <a:noFill/>
        </p:spPr>
        <p:txBody>
          <a:bodyPr wrap="square" rtlCol="0">
            <a:spAutoFit/>
          </a:bodyPr>
          <a:lstStyle/>
          <a:p>
            <a:pPr algn="ctr"/>
            <a:r>
              <a:rPr lang="en-US" sz="2133" dirty="0">
                <a:solidFill>
                  <a:schemeClr val="bg2">
                    <a:lumMod val="25000"/>
                  </a:schemeClr>
                </a:solidFill>
              </a:rPr>
              <a:t>Agile Brains Consulting</a:t>
            </a:r>
          </a:p>
        </p:txBody>
      </p:sp>
      <p:sp>
        <p:nvSpPr>
          <p:cNvPr id="5" name="TextBox 4">
            <a:extLst>
              <a:ext uri="{FF2B5EF4-FFF2-40B4-BE49-F238E27FC236}">
                <a16:creationId xmlns:a16="http://schemas.microsoft.com/office/drawing/2014/main" id="{DB8D0BBB-5988-46AA-9EAD-707B6004C7B9}"/>
              </a:ext>
            </a:extLst>
          </p:cNvPr>
          <p:cNvSpPr txBox="1"/>
          <p:nvPr/>
        </p:nvSpPr>
        <p:spPr>
          <a:xfrm>
            <a:off x="2636042" y="6490034"/>
            <a:ext cx="4393407" cy="415806"/>
          </a:xfrm>
          <a:prstGeom prst="rect">
            <a:avLst/>
          </a:prstGeom>
          <a:noFill/>
        </p:spPr>
        <p:txBody>
          <a:bodyPr wrap="square" rtlCol="0">
            <a:spAutoFit/>
          </a:bodyPr>
          <a:lstStyle/>
          <a:p>
            <a:pPr algn="ctr"/>
            <a:r>
              <a:rPr lang="en-US" sz="1051" dirty="0">
                <a:solidFill>
                  <a:schemeClr val="bg2">
                    <a:lumMod val="50000"/>
                  </a:schemeClr>
                </a:solidFill>
              </a:rPr>
              <a:t>©Agile Brains Consulting Inc. All rights reserved. Not to be reproduced without prior written consent.</a:t>
            </a:r>
          </a:p>
        </p:txBody>
      </p:sp>
      <p:pic>
        <p:nvPicPr>
          <p:cNvPr id="6" name="Picture 5" descr="A close up of a sign&#10;&#10;Description generated with high confidence">
            <a:extLst>
              <a:ext uri="{FF2B5EF4-FFF2-40B4-BE49-F238E27FC236}">
                <a16:creationId xmlns:a16="http://schemas.microsoft.com/office/drawing/2014/main" id="{62ED1D3C-94ED-4E66-AC1F-BA34BDBDD45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5738" y="6273801"/>
            <a:ext cx="407193" cy="542924"/>
          </a:xfrm>
          <a:prstGeom prst="rect">
            <a:avLst/>
          </a:prstGeom>
        </p:spPr>
      </p:pic>
      <p:pic>
        <p:nvPicPr>
          <p:cNvPr id="7" name="Picture 6">
            <a:extLst>
              <a:ext uri="{FF2B5EF4-FFF2-40B4-BE49-F238E27FC236}">
                <a16:creationId xmlns:a16="http://schemas.microsoft.com/office/drawing/2014/main" id="{7B32E106-9E99-4EB7-9524-D39048EF644E}"/>
              </a:ext>
            </a:extLst>
          </p:cNvPr>
          <p:cNvPicPr>
            <a:picLocks noChangeAspect="1"/>
          </p:cNvPicPr>
          <p:nvPr/>
        </p:nvPicPr>
        <p:blipFill rotWithShape="1">
          <a:blip r:embed="rId5">
            <a:extLst>
              <a:ext uri="{28A0092B-C50C-407E-A947-70E740481C1C}">
                <a14:useLocalDpi xmlns:a14="http://schemas.microsoft.com/office/drawing/2010/main" val="0"/>
              </a:ext>
            </a:extLst>
          </a:blip>
          <a:srcRect t="26736" b="30906"/>
          <a:stretch/>
        </p:blipFill>
        <p:spPr>
          <a:xfrm>
            <a:off x="7474166" y="6252636"/>
            <a:ext cx="975870" cy="551155"/>
          </a:xfrm>
          <a:prstGeom prst="rect">
            <a:avLst/>
          </a:prstGeom>
        </p:spPr>
      </p:pic>
      <p:sp>
        <p:nvSpPr>
          <p:cNvPr id="8" name="Slide Number Placeholder 102">
            <a:extLst>
              <a:ext uri="{FF2B5EF4-FFF2-40B4-BE49-F238E27FC236}">
                <a16:creationId xmlns:a16="http://schemas.microsoft.com/office/drawing/2014/main" id="{A00F2676-DEAE-461D-80E3-9CE7EC56B906}"/>
              </a:ext>
            </a:extLst>
          </p:cNvPr>
          <p:cNvSpPr txBox="1">
            <a:spLocks/>
          </p:cNvSpPr>
          <p:nvPr/>
        </p:nvSpPr>
        <p:spPr>
          <a:xfrm>
            <a:off x="6869720" y="6356352"/>
            <a:ext cx="2133600" cy="365125"/>
          </a:xfrm>
          <a:prstGeom prst="rect">
            <a:avLst/>
          </a:prstGeom>
        </p:spPr>
        <p:txBody>
          <a:bodyPr vert="horz" lIns="121920" tIns="60960" rIns="121920" bIns="6096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04198DC-2EF7-4B34-A789-AD3A4CDEBD28}" type="slidenum">
              <a:rPr lang="en-US" sz="1600"/>
              <a:pPr/>
              <a:t>11</a:t>
            </a:fld>
            <a:endParaRPr lang="en-US" sz="1600" dirty="0"/>
          </a:p>
        </p:txBody>
      </p:sp>
    </p:spTree>
    <p:extLst>
      <p:ext uri="{BB962C8B-B14F-4D97-AF65-F5344CB8AC3E}">
        <p14:creationId xmlns:p14="http://schemas.microsoft.com/office/powerpoint/2010/main" val="7213982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D2EB4841-4E96-487D-ABC4-B5548C00F462}"/>
              </a:ext>
            </a:extLst>
          </p:cNvPr>
          <p:cNvCxnSpPr>
            <a:cxnSpLocks/>
          </p:cNvCxnSpPr>
          <p:nvPr/>
        </p:nvCxnSpPr>
        <p:spPr>
          <a:xfrm>
            <a:off x="2" y="6172200"/>
            <a:ext cx="9144001"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4FA1DC61-98B9-4D2E-95B3-4BE126C9E1EA}"/>
              </a:ext>
            </a:extLst>
          </p:cNvPr>
          <p:cNvSpPr txBox="1"/>
          <p:nvPr/>
        </p:nvSpPr>
        <p:spPr>
          <a:xfrm>
            <a:off x="92140" y="6317931"/>
            <a:ext cx="3008174" cy="420564"/>
          </a:xfrm>
          <a:prstGeom prst="rect">
            <a:avLst/>
          </a:prstGeom>
          <a:noFill/>
        </p:spPr>
        <p:txBody>
          <a:bodyPr wrap="square" rtlCol="0">
            <a:spAutoFit/>
          </a:bodyPr>
          <a:lstStyle/>
          <a:p>
            <a:pPr algn="ctr"/>
            <a:r>
              <a:rPr lang="en-US" sz="2133" dirty="0">
                <a:solidFill>
                  <a:schemeClr val="bg2">
                    <a:lumMod val="25000"/>
                  </a:schemeClr>
                </a:solidFill>
              </a:rPr>
              <a:t>Agile Brains Consulting</a:t>
            </a:r>
          </a:p>
        </p:txBody>
      </p:sp>
      <p:sp>
        <p:nvSpPr>
          <p:cNvPr id="5" name="TextBox 4">
            <a:extLst>
              <a:ext uri="{FF2B5EF4-FFF2-40B4-BE49-F238E27FC236}">
                <a16:creationId xmlns:a16="http://schemas.microsoft.com/office/drawing/2014/main" id="{DB8D0BBB-5988-46AA-9EAD-707B6004C7B9}"/>
              </a:ext>
            </a:extLst>
          </p:cNvPr>
          <p:cNvSpPr txBox="1"/>
          <p:nvPr/>
        </p:nvSpPr>
        <p:spPr>
          <a:xfrm>
            <a:off x="2636042" y="6490035"/>
            <a:ext cx="4393407" cy="415806"/>
          </a:xfrm>
          <a:prstGeom prst="rect">
            <a:avLst/>
          </a:prstGeom>
          <a:noFill/>
        </p:spPr>
        <p:txBody>
          <a:bodyPr wrap="square" rtlCol="0">
            <a:spAutoFit/>
          </a:bodyPr>
          <a:lstStyle/>
          <a:p>
            <a:pPr algn="ctr"/>
            <a:r>
              <a:rPr lang="en-US" sz="1051" dirty="0">
                <a:solidFill>
                  <a:schemeClr val="bg2">
                    <a:lumMod val="50000"/>
                  </a:schemeClr>
                </a:solidFill>
              </a:rPr>
              <a:t>©Agile Brains Consulting Inc. All rights reserved. Not to be reproduced without prior written consent.</a:t>
            </a:r>
          </a:p>
        </p:txBody>
      </p:sp>
      <p:pic>
        <p:nvPicPr>
          <p:cNvPr id="6" name="Picture 5" descr="A close up of a sign&#10;&#10;Description generated with high confidence">
            <a:extLst>
              <a:ext uri="{FF2B5EF4-FFF2-40B4-BE49-F238E27FC236}">
                <a16:creationId xmlns:a16="http://schemas.microsoft.com/office/drawing/2014/main" id="{62ED1D3C-94ED-4E66-AC1F-BA34BDBDD45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5738" y="6273801"/>
            <a:ext cx="407193" cy="542924"/>
          </a:xfrm>
          <a:prstGeom prst="rect">
            <a:avLst/>
          </a:prstGeom>
        </p:spPr>
      </p:pic>
      <p:pic>
        <p:nvPicPr>
          <p:cNvPr id="7" name="Picture 6">
            <a:extLst>
              <a:ext uri="{FF2B5EF4-FFF2-40B4-BE49-F238E27FC236}">
                <a16:creationId xmlns:a16="http://schemas.microsoft.com/office/drawing/2014/main" id="{7B32E106-9E99-4EB7-9524-D39048EF644E}"/>
              </a:ext>
            </a:extLst>
          </p:cNvPr>
          <p:cNvPicPr>
            <a:picLocks noChangeAspect="1"/>
          </p:cNvPicPr>
          <p:nvPr/>
        </p:nvPicPr>
        <p:blipFill rotWithShape="1">
          <a:blip r:embed="rId3">
            <a:extLst>
              <a:ext uri="{28A0092B-C50C-407E-A947-70E740481C1C}">
                <a14:useLocalDpi xmlns:a14="http://schemas.microsoft.com/office/drawing/2010/main" val="0"/>
              </a:ext>
            </a:extLst>
          </a:blip>
          <a:srcRect t="26736" b="30906"/>
          <a:stretch/>
        </p:blipFill>
        <p:spPr>
          <a:xfrm>
            <a:off x="7474166" y="6252638"/>
            <a:ext cx="975870" cy="551155"/>
          </a:xfrm>
          <a:prstGeom prst="rect">
            <a:avLst/>
          </a:prstGeom>
        </p:spPr>
      </p:pic>
      <p:sp>
        <p:nvSpPr>
          <p:cNvPr id="8" name="Slide Number Placeholder 102">
            <a:extLst>
              <a:ext uri="{FF2B5EF4-FFF2-40B4-BE49-F238E27FC236}">
                <a16:creationId xmlns:a16="http://schemas.microsoft.com/office/drawing/2014/main" id="{A00F2676-DEAE-461D-80E3-9CE7EC56B906}"/>
              </a:ext>
            </a:extLst>
          </p:cNvPr>
          <p:cNvSpPr txBox="1">
            <a:spLocks/>
          </p:cNvSpPr>
          <p:nvPr/>
        </p:nvSpPr>
        <p:spPr>
          <a:xfrm>
            <a:off x="6869720" y="6356354"/>
            <a:ext cx="2133600" cy="365125"/>
          </a:xfrm>
          <a:prstGeom prst="rect">
            <a:avLst/>
          </a:prstGeom>
        </p:spPr>
        <p:txBody>
          <a:bodyPr vert="horz" lIns="121920" tIns="60960" rIns="121920" bIns="6096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04198DC-2EF7-4B34-A789-AD3A4CDEBD28}" type="slidenum">
              <a:rPr lang="en-US" sz="1600"/>
              <a:pPr/>
              <a:t>12</a:t>
            </a:fld>
            <a:endParaRPr lang="en-US" sz="1600" dirty="0"/>
          </a:p>
        </p:txBody>
      </p:sp>
      <p:sp>
        <p:nvSpPr>
          <p:cNvPr id="10" name="Title 1">
            <a:extLst>
              <a:ext uri="{FF2B5EF4-FFF2-40B4-BE49-F238E27FC236}">
                <a16:creationId xmlns:a16="http://schemas.microsoft.com/office/drawing/2014/main" id="{3BE89834-BD39-E245-B3F9-8249364136DD}"/>
              </a:ext>
            </a:extLst>
          </p:cNvPr>
          <p:cNvSpPr txBox="1">
            <a:spLocks/>
          </p:cNvSpPr>
          <p:nvPr/>
        </p:nvSpPr>
        <p:spPr>
          <a:xfrm>
            <a:off x="563337" y="2402806"/>
            <a:ext cx="8439983"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002060"/>
                </a:solidFill>
              </a:rPr>
              <a:t>Autoscaling and HPA (Horizontal Pod Autoscaler)</a:t>
            </a:r>
          </a:p>
        </p:txBody>
      </p:sp>
    </p:spTree>
    <p:extLst>
      <p:ext uri="{BB962C8B-B14F-4D97-AF65-F5344CB8AC3E}">
        <p14:creationId xmlns:p14="http://schemas.microsoft.com/office/powerpoint/2010/main" val="36945461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98"/>
        <p:cNvGrpSpPr/>
        <p:nvPr/>
      </p:nvGrpSpPr>
      <p:grpSpPr>
        <a:xfrm>
          <a:off x="0" y="0"/>
          <a:ext cx="0" cy="0"/>
          <a:chOff x="0" y="0"/>
          <a:chExt cx="0" cy="0"/>
        </a:xfrm>
      </p:grpSpPr>
      <p:sp>
        <p:nvSpPr>
          <p:cNvPr id="2000" name="Google Shape;2000;p270"/>
          <p:cNvSpPr txBox="1">
            <a:spLocks noGrp="1"/>
          </p:cNvSpPr>
          <p:nvPr>
            <p:ph type="body" idx="1"/>
          </p:nvPr>
        </p:nvSpPr>
        <p:spPr>
          <a:xfrm>
            <a:off x="755576" y="1470314"/>
            <a:ext cx="7992888" cy="4191000"/>
          </a:xfrm>
          <a:prstGeom prst="rect">
            <a:avLst/>
          </a:prstGeom>
          <a:noFill/>
          <a:ln>
            <a:noFill/>
          </a:ln>
        </p:spPr>
        <p:txBody>
          <a:bodyPr spcFirstLastPara="1" vert="horz" wrap="square" lIns="91425" tIns="91425" rIns="91425" bIns="91425" rtlCol="0" anchor="t" anchorCtr="0">
            <a:noAutofit/>
          </a:bodyPr>
          <a:lstStyle/>
          <a:p>
            <a:pPr marL="203200" indent="0">
              <a:lnSpc>
                <a:spcPct val="100000"/>
              </a:lnSpc>
              <a:spcBef>
                <a:spcPts val="0"/>
              </a:spcBef>
              <a:buClr>
                <a:schemeClr val="dk1"/>
              </a:buClr>
              <a:buSzPts val="1850"/>
              <a:buNone/>
            </a:pPr>
            <a:r>
              <a:rPr lang="en-US" sz="1850" b="1" dirty="0">
                <a:solidFill>
                  <a:schemeClr val="dk1"/>
                </a:solidFill>
                <a:latin typeface="Calibri"/>
                <a:ea typeface="Calibri"/>
                <a:cs typeface="Calibri"/>
                <a:sym typeface="Calibri"/>
              </a:rPr>
              <a:t>HPA – Horizontal Pod </a:t>
            </a:r>
            <a:r>
              <a:rPr lang="en-US" sz="1850" b="1" dirty="0" err="1">
                <a:solidFill>
                  <a:schemeClr val="dk1"/>
                </a:solidFill>
                <a:latin typeface="Calibri"/>
                <a:ea typeface="Calibri"/>
                <a:cs typeface="Calibri"/>
                <a:sym typeface="Calibri"/>
              </a:rPr>
              <a:t>Autoscaler</a:t>
            </a:r>
            <a:r>
              <a:rPr lang="en-US" sz="1850" b="1" dirty="0">
                <a:solidFill>
                  <a:schemeClr val="dk1"/>
                </a:solidFill>
                <a:latin typeface="Calibri"/>
                <a:ea typeface="Calibri"/>
                <a:cs typeface="Calibri"/>
                <a:sym typeface="Calibri"/>
              </a:rPr>
              <a:t>:</a:t>
            </a:r>
            <a:endParaRPr dirty="0"/>
          </a:p>
          <a:p>
            <a:pPr marL="203200" indent="0">
              <a:lnSpc>
                <a:spcPct val="100000"/>
              </a:lnSpc>
              <a:spcBef>
                <a:spcPts val="600"/>
              </a:spcBef>
              <a:buClr>
                <a:schemeClr val="dk1"/>
              </a:buClr>
              <a:buSzPts val="1850"/>
              <a:buNone/>
            </a:pPr>
            <a:r>
              <a:rPr lang="en-US" sz="1850" dirty="0">
                <a:solidFill>
                  <a:schemeClr val="dk1"/>
                </a:solidFill>
                <a:latin typeface="Calibri"/>
                <a:ea typeface="Calibri"/>
                <a:cs typeface="Calibri"/>
                <a:sym typeface="Calibri"/>
              </a:rPr>
              <a:t>Based on memory and CPU utilization by a pod, autoscaling scales up or down the number of pods</a:t>
            </a:r>
            <a:endParaRPr dirty="0"/>
          </a:p>
          <a:p>
            <a:pPr marL="203200" indent="0">
              <a:lnSpc>
                <a:spcPct val="100000"/>
              </a:lnSpc>
              <a:spcBef>
                <a:spcPts val="600"/>
              </a:spcBef>
              <a:buClr>
                <a:schemeClr val="dk1"/>
              </a:buClr>
              <a:buSzPts val="1850"/>
              <a:buNone/>
            </a:pPr>
            <a:endParaRPr sz="1850" dirty="0">
              <a:solidFill>
                <a:schemeClr val="dk1"/>
              </a:solidFill>
              <a:latin typeface="Calibri"/>
              <a:ea typeface="Calibri"/>
              <a:cs typeface="Calibri"/>
              <a:sym typeface="Calibri"/>
            </a:endParaRPr>
          </a:p>
          <a:p>
            <a:pPr marL="203200" indent="0">
              <a:lnSpc>
                <a:spcPct val="100000"/>
              </a:lnSpc>
              <a:spcBef>
                <a:spcPts val="640"/>
              </a:spcBef>
              <a:buClr>
                <a:schemeClr val="dk1"/>
              </a:buClr>
              <a:buSzPts val="1665"/>
              <a:buNone/>
            </a:pPr>
            <a:r>
              <a:rPr lang="en-US" sz="1665" dirty="0">
                <a:solidFill>
                  <a:srgbClr val="FF0000"/>
                </a:solidFill>
              </a:rPr>
              <a:t>$ </a:t>
            </a:r>
            <a:r>
              <a:rPr lang="en-US" sz="1665" dirty="0" err="1">
                <a:solidFill>
                  <a:srgbClr val="FF0000"/>
                </a:solidFill>
              </a:rPr>
              <a:t>kubectl</a:t>
            </a:r>
            <a:r>
              <a:rPr lang="en-US" sz="1665" dirty="0">
                <a:solidFill>
                  <a:srgbClr val="FF0000"/>
                </a:solidFill>
              </a:rPr>
              <a:t> </a:t>
            </a:r>
            <a:r>
              <a:rPr lang="en-US" sz="1665" dirty="0" err="1">
                <a:solidFill>
                  <a:srgbClr val="FF0000"/>
                </a:solidFill>
              </a:rPr>
              <a:t>autoscale</a:t>
            </a:r>
            <a:r>
              <a:rPr lang="en-US" sz="1665" dirty="0">
                <a:solidFill>
                  <a:srgbClr val="FF0000"/>
                </a:solidFill>
              </a:rPr>
              <a:t> deployment </a:t>
            </a:r>
            <a:r>
              <a:rPr lang="en-US" sz="1665" dirty="0" err="1">
                <a:solidFill>
                  <a:srgbClr val="FF0000"/>
                </a:solidFill>
              </a:rPr>
              <a:t>nginx</a:t>
            </a:r>
            <a:r>
              <a:rPr lang="en-US" sz="1665" dirty="0">
                <a:solidFill>
                  <a:srgbClr val="FF0000"/>
                </a:solidFill>
              </a:rPr>
              <a:t> --min=2 --max=10</a:t>
            </a:r>
            <a:endParaRPr dirty="0">
              <a:solidFill>
                <a:srgbClr val="FF0000"/>
              </a:solidFill>
            </a:endParaRPr>
          </a:p>
          <a:p>
            <a:pPr marL="203200" indent="0">
              <a:lnSpc>
                <a:spcPct val="100000"/>
              </a:lnSpc>
              <a:spcBef>
                <a:spcPts val="640"/>
              </a:spcBef>
              <a:buClr>
                <a:schemeClr val="dk1"/>
              </a:buClr>
              <a:buSzPts val="1665"/>
              <a:buNone/>
            </a:pPr>
            <a:r>
              <a:rPr lang="en-US" sz="1665" dirty="0">
                <a:solidFill>
                  <a:srgbClr val="FF0000"/>
                </a:solidFill>
              </a:rPr>
              <a:t>$ </a:t>
            </a:r>
            <a:r>
              <a:rPr lang="en-US" sz="1665" dirty="0" err="1">
                <a:solidFill>
                  <a:srgbClr val="FF0000"/>
                </a:solidFill>
              </a:rPr>
              <a:t>kubectl</a:t>
            </a:r>
            <a:r>
              <a:rPr lang="en-US" sz="1665" dirty="0">
                <a:solidFill>
                  <a:srgbClr val="FF0000"/>
                </a:solidFill>
              </a:rPr>
              <a:t> </a:t>
            </a:r>
            <a:r>
              <a:rPr lang="en-US" sz="1665" dirty="0" err="1">
                <a:solidFill>
                  <a:srgbClr val="FF0000"/>
                </a:solidFill>
              </a:rPr>
              <a:t>autoscale</a:t>
            </a:r>
            <a:r>
              <a:rPr lang="en-US" sz="1665" dirty="0">
                <a:solidFill>
                  <a:srgbClr val="FF0000"/>
                </a:solidFill>
              </a:rPr>
              <a:t> deployment </a:t>
            </a:r>
            <a:r>
              <a:rPr lang="en-US" sz="1665" dirty="0" err="1">
                <a:solidFill>
                  <a:srgbClr val="FF0000"/>
                </a:solidFill>
              </a:rPr>
              <a:t>nginx</a:t>
            </a:r>
            <a:r>
              <a:rPr lang="en-US" sz="1665" dirty="0">
                <a:solidFill>
                  <a:srgbClr val="FF0000"/>
                </a:solidFill>
              </a:rPr>
              <a:t>-deployment  --max=5 --</a:t>
            </a:r>
            <a:r>
              <a:rPr lang="en-US" sz="1665" dirty="0" err="1">
                <a:solidFill>
                  <a:srgbClr val="FF0000"/>
                </a:solidFill>
              </a:rPr>
              <a:t>cpu</a:t>
            </a:r>
            <a:r>
              <a:rPr lang="en-US" sz="1665" dirty="0">
                <a:solidFill>
                  <a:srgbClr val="FF0000"/>
                </a:solidFill>
              </a:rPr>
              <a:t>-percent=80</a:t>
            </a:r>
            <a:endParaRPr dirty="0">
              <a:solidFill>
                <a:srgbClr val="FF0000"/>
              </a:solidFill>
            </a:endParaRPr>
          </a:p>
          <a:p>
            <a:pPr marL="203200" indent="0">
              <a:lnSpc>
                <a:spcPct val="100000"/>
              </a:lnSpc>
              <a:spcBef>
                <a:spcPts val="640"/>
              </a:spcBef>
              <a:buClr>
                <a:schemeClr val="dk1"/>
              </a:buClr>
              <a:buSzPts val="1665"/>
              <a:buNone/>
            </a:pPr>
            <a:r>
              <a:rPr lang="en-US" sz="1665" dirty="0">
                <a:solidFill>
                  <a:srgbClr val="FF0000"/>
                </a:solidFill>
              </a:rPr>
              <a:t>$ </a:t>
            </a:r>
            <a:r>
              <a:rPr lang="en-US" sz="1665" dirty="0" err="1">
                <a:solidFill>
                  <a:srgbClr val="FF0000"/>
                </a:solidFill>
              </a:rPr>
              <a:t>kubectl</a:t>
            </a:r>
            <a:r>
              <a:rPr lang="en-US" sz="1665" dirty="0">
                <a:solidFill>
                  <a:srgbClr val="FF0000"/>
                </a:solidFill>
              </a:rPr>
              <a:t> get </a:t>
            </a:r>
            <a:r>
              <a:rPr lang="en-US" sz="1665" dirty="0" err="1">
                <a:solidFill>
                  <a:srgbClr val="FF0000"/>
                </a:solidFill>
              </a:rPr>
              <a:t>hpa</a:t>
            </a:r>
            <a:endParaRPr sz="1665" dirty="0">
              <a:solidFill>
                <a:srgbClr val="FF0000"/>
              </a:solidFill>
            </a:endParaRPr>
          </a:p>
          <a:p>
            <a:pPr marL="203200" indent="0">
              <a:lnSpc>
                <a:spcPct val="100000"/>
              </a:lnSpc>
              <a:spcBef>
                <a:spcPts val="600"/>
              </a:spcBef>
              <a:buClr>
                <a:schemeClr val="dk1"/>
              </a:buClr>
              <a:buSzPts val="1850"/>
              <a:buNone/>
            </a:pPr>
            <a:endParaRPr sz="1850" dirty="0">
              <a:solidFill>
                <a:schemeClr val="dk1"/>
              </a:solidFill>
              <a:latin typeface="Calibri"/>
              <a:ea typeface="Calibri"/>
              <a:cs typeface="Calibri"/>
              <a:sym typeface="Calibri"/>
            </a:endParaRPr>
          </a:p>
          <a:p>
            <a:pPr marL="203200" indent="0">
              <a:lnSpc>
                <a:spcPct val="100000"/>
              </a:lnSpc>
              <a:spcBef>
                <a:spcPts val="640"/>
              </a:spcBef>
              <a:buClr>
                <a:schemeClr val="dk1"/>
              </a:buClr>
              <a:buSzPts val="1850"/>
              <a:buNone/>
            </a:pPr>
            <a:r>
              <a:rPr lang="en-US" sz="1850" dirty="0"/>
              <a:t>$ </a:t>
            </a:r>
            <a:r>
              <a:rPr lang="en-US" sz="1850" dirty="0" err="1">
                <a:solidFill>
                  <a:schemeClr val="dk1"/>
                </a:solidFill>
                <a:latin typeface="Calibri"/>
                <a:ea typeface="Calibri"/>
                <a:cs typeface="Calibri"/>
                <a:sym typeface="Calibri"/>
              </a:rPr>
              <a:t>kubectl</a:t>
            </a:r>
            <a:r>
              <a:rPr lang="en-US" sz="1850" dirty="0">
                <a:solidFill>
                  <a:schemeClr val="dk1"/>
                </a:solidFill>
                <a:latin typeface="Calibri"/>
                <a:ea typeface="Calibri"/>
                <a:cs typeface="Calibri"/>
                <a:sym typeface="Calibri"/>
              </a:rPr>
              <a:t> get </a:t>
            </a:r>
            <a:r>
              <a:rPr lang="en-US" sz="1850" dirty="0" err="1">
                <a:solidFill>
                  <a:schemeClr val="dk1"/>
                </a:solidFill>
                <a:latin typeface="Calibri"/>
                <a:ea typeface="Calibri"/>
                <a:cs typeface="Calibri"/>
                <a:sym typeface="Calibri"/>
              </a:rPr>
              <a:t>hpa</a:t>
            </a:r>
            <a:endParaRPr sz="1850" dirty="0">
              <a:solidFill>
                <a:schemeClr val="dk1"/>
              </a:solidFill>
              <a:latin typeface="Calibri"/>
              <a:ea typeface="Calibri"/>
              <a:cs typeface="Calibri"/>
              <a:sym typeface="Calibri"/>
            </a:endParaRPr>
          </a:p>
          <a:p>
            <a:pPr marL="203200" indent="0">
              <a:lnSpc>
                <a:spcPct val="100000"/>
              </a:lnSpc>
              <a:spcBef>
                <a:spcPts val="640"/>
              </a:spcBef>
              <a:buClr>
                <a:schemeClr val="dk1"/>
              </a:buClr>
              <a:buSzPts val="1480"/>
              <a:buNone/>
            </a:pPr>
            <a:r>
              <a:rPr lang="en-US" sz="1480" dirty="0">
                <a:solidFill>
                  <a:schemeClr val="dk1"/>
                </a:solidFill>
                <a:latin typeface="Calibri"/>
                <a:ea typeface="Calibri"/>
                <a:cs typeface="Calibri"/>
                <a:sym typeface="Calibri"/>
              </a:rPr>
              <a:t>NAME               REFERENCE                     TARGETS         MINPODS   MAXPODS   REPLICAS   AGE</a:t>
            </a:r>
            <a:endParaRPr dirty="0"/>
          </a:p>
          <a:p>
            <a:pPr marL="203200" indent="0">
              <a:lnSpc>
                <a:spcPct val="100000"/>
              </a:lnSpc>
              <a:spcBef>
                <a:spcPts val="640"/>
              </a:spcBef>
              <a:buClr>
                <a:schemeClr val="dk1"/>
              </a:buClr>
              <a:buSzPts val="1480"/>
              <a:buNone/>
            </a:pPr>
            <a:r>
              <a:rPr lang="en-US" sz="1480" dirty="0" err="1">
                <a:solidFill>
                  <a:schemeClr val="dk1"/>
                </a:solidFill>
                <a:latin typeface="Calibri"/>
                <a:ea typeface="Calibri"/>
                <a:cs typeface="Calibri"/>
                <a:sym typeface="Calibri"/>
              </a:rPr>
              <a:t>nginx</a:t>
            </a:r>
            <a:r>
              <a:rPr lang="en-US" sz="1480" dirty="0">
                <a:solidFill>
                  <a:schemeClr val="dk1"/>
                </a:solidFill>
                <a:latin typeface="Calibri"/>
                <a:ea typeface="Calibri"/>
                <a:cs typeface="Calibri"/>
                <a:sym typeface="Calibri"/>
              </a:rPr>
              <a:t>              Deployment/</a:t>
            </a:r>
            <a:r>
              <a:rPr lang="en-US" sz="1480" dirty="0" err="1">
                <a:solidFill>
                  <a:schemeClr val="dk1"/>
                </a:solidFill>
                <a:latin typeface="Calibri"/>
                <a:ea typeface="Calibri"/>
                <a:cs typeface="Calibri"/>
                <a:sym typeface="Calibri"/>
              </a:rPr>
              <a:t>nginx</a:t>
            </a:r>
            <a:r>
              <a:rPr lang="en-US" sz="1480" dirty="0">
                <a:solidFill>
                  <a:schemeClr val="dk1"/>
                </a:solidFill>
                <a:latin typeface="Calibri"/>
                <a:ea typeface="Calibri"/>
                <a:cs typeface="Calibri"/>
                <a:sym typeface="Calibri"/>
              </a:rPr>
              <a:t>              &lt;unknown&gt;/80%   1         4         3          12m</a:t>
            </a:r>
            <a:endParaRPr dirty="0"/>
          </a:p>
          <a:p>
            <a:pPr marL="203200" indent="0">
              <a:lnSpc>
                <a:spcPct val="100000"/>
              </a:lnSpc>
              <a:spcBef>
                <a:spcPts val="640"/>
              </a:spcBef>
              <a:buClr>
                <a:schemeClr val="dk1"/>
              </a:buClr>
              <a:buSzPts val="1480"/>
              <a:buNone/>
            </a:pPr>
            <a:r>
              <a:rPr lang="en-US" sz="1480" dirty="0" err="1">
                <a:solidFill>
                  <a:schemeClr val="dk1"/>
                </a:solidFill>
                <a:latin typeface="Calibri"/>
                <a:ea typeface="Calibri"/>
                <a:cs typeface="Calibri"/>
                <a:sym typeface="Calibri"/>
              </a:rPr>
              <a:t>nginx</a:t>
            </a:r>
            <a:r>
              <a:rPr lang="en-US" sz="1480" dirty="0">
                <a:solidFill>
                  <a:schemeClr val="dk1"/>
                </a:solidFill>
                <a:latin typeface="Calibri"/>
                <a:ea typeface="Calibri"/>
                <a:cs typeface="Calibri"/>
                <a:sym typeface="Calibri"/>
              </a:rPr>
              <a:t>-deployment   Deployment/</a:t>
            </a:r>
            <a:r>
              <a:rPr lang="en-US" sz="1480" dirty="0" err="1">
                <a:solidFill>
                  <a:schemeClr val="dk1"/>
                </a:solidFill>
                <a:latin typeface="Calibri"/>
                <a:ea typeface="Calibri"/>
                <a:cs typeface="Calibri"/>
                <a:sym typeface="Calibri"/>
              </a:rPr>
              <a:t>nginx</a:t>
            </a:r>
            <a:r>
              <a:rPr lang="en-US" sz="1480" dirty="0">
                <a:solidFill>
                  <a:schemeClr val="dk1"/>
                </a:solidFill>
                <a:latin typeface="Calibri"/>
                <a:ea typeface="Calibri"/>
                <a:cs typeface="Calibri"/>
                <a:sym typeface="Calibri"/>
              </a:rPr>
              <a:t>-deployment   &lt;unknown&gt;/80%   2         5         0          5s</a:t>
            </a:r>
            <a:endParaRPr sz="1480" dirty="0">
              <a:solidFill>
                <a:schemeClr val="dk1"/>
              </a:solidFill>
              <a:latin typeface="Calibri"/>
              <a:ea typeface="Calibri"/>
              <a:cs typeface="Calibri"/>
              <a:sym typeface="Calibri"/>
            </a:endParaRPr>
          </a:p>
        </p:txBody>
      </p:sp>
      <p:cxnSp>
        <p:nvCxnSpPr>
          <p:cNvPr id="5" name="Straight Connector 4">
            <a:extLst>
              <a:ext uri="{FF2B5EF4-FFF2-40B4-BE49-F238E27FC236}">
                <a16:creationId xmlns:a16="http://schemas.microsoft.com/office/drawing/2014/main" id="{D2EB4841-4E96-487D-ABC4-B5548C00F462}"/>
              </a:ext>
            </a:extLst>
          </p:cNvPr>
          <p:cNvCxnSpPr>
            <a:cxnSpLocks/>
          </p:cNvCxnSpPr>
          <p:nvPr/>
        </p:nvCxnSpPr>
        <p:spPr>
          <a:xfrm>
            <a:off x="1" y="6172200"/>
            <a:ext cx="9144001"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FA1DC61-98B9-4D2E-95B3-4BE126C9E1EA}"/>
              </a:ext>
            </a:extLst>
          </p:cNvPr>
          <p:cNvSpPr txBox="1"/>
          <p:nvPr/>
        </p:nvSpPr>
        <p:spPr>
          <a:xfrm>
            <a:off x="92140" y="6317931"/>
            <a:ext cx="3008174" cy="420564"/>
          </a:xfrm>
          <a:prstGeom prst="rect">
            <a:avLst/>
          </a:prstGeom>
          <a:noFill/>
        </p:spPr>
        <p:txBody>
          <a:bodyPr wrap="square" rtlCol="0">
            <a:spAutoFit/>
          </a:bodyPr>
          <a:lstStyle/>
          <a:p>
            <a:pPr algn="ctr"/>
            <a:r>
              <a:rPr lang="en-US" sz="2133" dirty="0">
                <a:solidFill>
                  <a:schemeClr val="bg2">
                    <a:lumMod val="25000"/>
                  </a:schemeClr>
                </a:solidFill>
              </a:rPr>
              <a:t>Agile Brains Consulting</a:t>
            </a:r>
          </a:p>
        </p:txBody>
      </p:sp>
      <p:sp>
        <p:nvSpPr>
          <p:cNvPr id="7" name="TextBox 6">
            <a:extLst>
              <a:ext uri="{FF2B5EF4-FFF2-40B4-BE49-F238E27FC236}">
                <a16:creationId xmlns:a16="http://schemas.microsoft.com/office/drawing/2014/main" id="{DB8D0BBB-5988-46AA-9EAD-707B6004C7B9}"/>
              </a:ext>
            </a:extLst>
          </p:cNvPr>
          <p:cNvSpPr txBox="1"/>
          <p:nvPr/>
        </p:nvSpPr>
        <p:spPr>
          <a:xfrm>
            <a:off x="2636042" y="6490034"/>
            <a:ext cx="4393407" cy="415806"/>
          </a:xfrm>
          <a:prstGeom prst="rect">
            <a:avLst/>
          </a:prstGeom>
          <a:noFill/>
        </p:spPr>
        <p:txBody>
          <a:bodyPr wrap="square" rtlCol="0">
            <a:spAutoFit/>
          </a:bodyPr>
          <a:lstStyle/>
          <a:p>
            <a:pPr algn="ctr"/>
            <a:r>
              <a:rPr lang="en-US" sz="1051" dirty="0">
                <a:solidFill>
                  <a:schemeClr val="bg2">
                    <a:lumMod val="50000"/>
                  </a:schemeClr>
                </a:solidFill>
              </a:rPr>
              <a:t>©Agile Brains Consulting Inc. All rights reserved. Not to be reproduced without prior written consent.</a:t>
            </a:r>
          </a:p>
        </p:txBody>
      </p:sp>
      <p:pic>
        <p:nvPicPr>
          <p:cNvPr id="8" name="Picture 7" descr="A close up of a sign&#10;&#10;Description generated with high confidence">
            <a:extLst>
              <a:ext uri="{FF2B5EF4-FFF2-40B4-BE49-F238E27FC236}">
                <a16:creationId xmlns:a16="http://schemas.microsoft.com/office/drawing/2014/main" id="{62ED1D3C-94ED-4E66-AC1F-BA34BDBDD45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5738" y="6273801"/>
            <a:ext cx="407193" cy="542924"/>
          </a:xfrm>
          <a:prstGeom prst="rect">
            <a:avLst/>
          </a:prstGeom>
        </p:spPr>
      </p:pic>
      <p:pic>
        <p:nvPicPr>
          <p:cNvPr id="9" name="Picture 8">
            <a:extLst>
              <a:ext uri="{FF2B5EF4-FFF2-40B4-BE49-F238E27FC236}">
                <a16:creationId xmlns:a16="http://schemas.microsoft.com/office/drawing/2014/main" id="{7B32E106-9E99-4EB7-9524-D39048EF644E}"/>
              </a:ext>
            </a:extLst>
          </p:cNvPr>
          <p:cNvPicPr>
            <a:picLocks noChangeAspect="1"/>
          </p:cNvPicPr>
          <p:nvPr/>
        </p:nvPicPr>
        <p:blipFill rotWithShape="1">
          <a:blip r:embed="rId4">
            <a:extLst>
              <a:ext uri="{28A0092B-C50C-407E-A947-70E740481C1C}">
                <a14:useLocalDpi xmlns:a14="http://schemas.microsoft.com/office/drawing/2010/main" val="0"/>
              </a:ext>
            </a:extLst>
          </a:blip>
          <a:srcRect t="26736" b="30906"/>
          <a:stretch/>
        </p:blipFill>
        <p:spPr>
          <a:xfrm>
            <a:off x="7474166" y="6252636"/>
            <a:ext cx="975870" cy="551155"/>
          </a:xfrm>
          <a:prstGeom prst="rect">
            <a:avLst/>
          </a:prstGeom>
        </p:spPr>
      </p:pic>
      <p:sp>
        <p:nvSpPr>
          <p:cNvPr id="10" name="Slide Number Placeholder 102">
            <a:extLst>
              <a:ext uri="{FF2B5EF4-FFF2-40B4-BE49-F238E27FC236}">
                <a16:creationId xmlns:a16="http://schemas.microsoft.com/office/drawing/2014/main" id="{A00F2676-DEAE-461D-80E3-9CE7EC56B906}"/>
              </a:ext>
            </a:extLst>
          </p:cNvPr>
          <p:cNvSpPr txBox="1">
            <a:spLocks/>
          </p:cNvSpPr>
          <p:nvPr/>
        </p:nvSpPr>
        <p:spPr>
          <a:xfrm>
            <a:off x="6869720" y="6356352"/>
            <a:ext cx="2133600" cy="365125"/>
          </a:xfrm>
          <a:prstGeom prst="rect">
            <a:avLst/>
          </a:prstGeom>
        </p:spPr>
        <p:txBody>
          <a:bodyPr vert="horz" lIns="121920" tIns="60960" rIns="121920" bIns="6096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04198DC-2EF7-4B34-A789-AD3A4CDEBD28}" type="slidenum">
              <a:rPr lang="en-US" sz="1600"/>
              <a:pPr/>
              <a:t>13</a:t>
            </a:fld>
            <a:endParaRPr lang="en-US" sz="1600" dirty="0"/>
          </a:p>
        </p:txBody>
      </p:sp>
      <p:sp>
        <p:nvSpPr>
          <p:cNvPr id="11" name="Title 1">
            <a:extLst>
              <a:ext uri="{FF2B5EF4-FFF2-40B4-BE49-F238E27FC236}">
                <a16:creationId xmlns:a16="http://schemas.microsoft.com/office/drawing/2014/main" id="{712C0F22-11CB-5943-AFD4-5B8F394BE90F}"/>
              </a:ext>
            </a:extLst>
          </p:cNvPr>
          <p:cNvSpPr txBox="1">
            <a:spLocks/>
          </p:cNvSpPr>
          <p:nvPr/>
        </p:nvSpPr>
        <p:spPr>
          <a:xfrm>
            <a:off x="454853" y="144751"/>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002060"/>
                </a:solidFill>
              </a:rPr>
              <a:t>Kubernetes: </a:t>
            </a:r>
            <a:r>
              <a:rPr lang="en-US" b="1" dirty="0" err="1">
                <a:solidFill>
                  <a:srgbClr val="002060"/>
                </a:solidFill>
              </a:rPr>
              <a:t>AutoScaling</a:t>
            </a:r>
            <a:endParaRPr lang="en-US" b="1" dirty="0">
              <a:solidFill>
                <a:srgbClr val="002060"/>
              </a:solidFill>
            </a:endParaRPr>
          </a:p>
        </p:txBody>
      </p:sp>
    </p:spTree>
    <p:extLst>
      <p:ext uri="{BB962C8B-B14F-4D97-AF65-F5344CB8AC3E}">
        <p14:creationId xmlns:p14="http://schemas.microsoft.com/office/powerpoint/2010/main" val="7313022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44"/>
        <p:cNvGrpSpPr/>
        <p:nvPr/>
      </p:nvGrpSpPr>
      <p:grpSpPr>
        <a:xfrm>
          <a:off x="0" y="0"/>
          <a:ext cx="0" cy="0"/>
          <a:chOff x="0" y="0"/>
          <a:chExt cx="0" cy="0"/>
        </a:xfrm>
      </p:grpSpPr>
      <p:sp>
        <p:nvSpPr>
          <p:cNvPr id="2046" name="Google Shape;2046;p276"/>
          <p:cNvSpPr txBox="1">
            <a:spLocks noGrp="1"/>
          </p:cNvSpPr>
          <p:nvPr>
            <p:ph type="body" idx="1"/>
          </p:nvPr>
        </p:nvSpPr>
        <p:spPr>
          <a:xfrm>
            <a:off x="323528" y="2085495"/>
            <a:ext cx="8496943" cy="3503745"/>
          </a:xfrm>
          <a:prstGeom prst="rect">
            <a:avLst/>
          </a:prstGeom>
          <a:noFill/>
          <a:ln>
            <a:noFill/>
          </a:ln>
        </p:spPr>
        <p:txBody>
          <a:bodyPr spcFirstLastPara="1" vert="horz" wrap="square" lIns="91425" tIns="45700" rIns="91425" bIns="45700" rtlCol="0" anchor="t" anchorCtr="0">
            <a:noAutofit/>
          </a:bodyPr>
          <a:lstStyle/>
          <a:p>
            <a:pPr marL="431800" indent="-342900">
              <a:spcBef>
                <a:spcPts val="0"/>
              </a:spcBef>
              <a:buClr>
                <a:srgbClr val="000000"/>
              </a:buClr>
              <a:buSzPts val="2200"/>
            </a:pPr>
            <a:r>
              <a:rPr lang="en-US" sz="2200" dirty="0"/>
              <a:t>For a previously created deployment scale the number of replicas</a:t>
            </a:r>
            <a:endParaRPr sz="2200" dirty="0"/>
          </a:p>
          <a:p>
            <a:pPr marL="431800" indent="-342900">
              <a:spcBef>
                <a:spcPts val="0"/>
              </a:spcBef>
              <a:buClr>
                <a:srgbClr val="000000"/>
              </a:buClr>
              <a:buSzPts val="2200"/>
            </a:pPr>
            <a:r>
              <a:rPr lang="en-US" sz="2200" dirty="0"/>
              <a:t>see the difference in replicasets, pods , and see with a describe</a:t>
            </a:r>
            <a:endParaRPr sz="2200" dirty="0"/>
          </a:p>
          <a:p>
            <a:pPr marL="431800" indent="-342900">
              <a:spcBef>
                <a:spcPts val="0"/>
              </a:spcBef>
              <a:buClr>
                <a:srgbClr val="000000"/>
              </a:buClr>
              <a:buSzPts val="2200"/>
            </a:pPr>
            <a:r>
              <a:rPr lang="en-US" sz="2200" dirty="0"/>
              <a:t>Rolling update, undo and see the changes in replica sets </a:t>
            </a:r>
            <a:endParaRPr sz="2200" dirty="0"/>
          </a:p>
          <a:p>
            <a:pPr marL="0" indent="0">
              <a:spcBef>
                <a:spcPts val="0"/>
              </a:spcBef>
              <a:buNone/>
            </a:pPr>
            <a:endParaRPr lang="en-US" sz="2200" dirty="0"/>
          </a:p>
          <a:p>
            <a:pPr marL="0" indent="0">
              <a:spcBef>
                <a:spcPts val="0"/>
              </a:spcBef>
              <a:buNone/>
            </a:pPr>
            <a:r>
              <a:rPr lang="en-US" sz="2200" dirty="0"/>
              <a:t>cd to the ex4</a:t>
            </a:r>
            <a:endParaRPr sz="2200" dirty="0"/>
          </a:p>
          <a:p>
            <a:pPr marL="0" indent="0">
              <a:spcBef>
                <a:spcPts val="0"/>
              </a:spcBef>
              <a:buNone/>
            </a:pPr>
            <a:endParaRPr sz="2200" dirty="0"/>
          </a:p>
          <a:p>
            <a:pPr marL="0" indent="0">
              <a:spcBef>
                <a:spcPts val="0"/>
              </a:spcBef>
              <a:buNone/>
            </a:pPr>
            <a:r>
              <a:rPr lang="en-US" sz="2200" u="sng" dirty="0">
                <a:solidFill>
                  <a:schemeClr val="hlink"/>
                </a:solidFill>
                <a:hlinkClick r:id="rId3"/>
              </a:rPr>
              <a:t>https://github.com/shekhar2010us/kubernetes_teach_git/blob/master/ex4/scaling_rolling.md</a:t>
            </a:r>
            <a:endParaRPr lang="en-US" sz="2200" u="sng" dirty="0">
              <a:solidFill>
                <a:schemeClr val="hlink"/>
              </a:solidFill>
            </a:endParaRPr>
          </a:p>
          <a:p>
            <a:pPr marL="0" indent="0">
              <a:spcBef>
                <a:spcPts val="0"/>
              </a:spcBef>
              <a:buNone/>
            </a:pPr>
            <a:endParaRPr sz="2200" dirty="0"/>
          </a:p>
        </p:txBody>
      </p:sp>
      <p:cxnSp>
        <p:nvCxnSpPr>
          <p:cNvPr id="4" name="Straight Connector 3">
            <a:extLst>
              <a:ext uri="{FF2B5EF4-FFF2-40B4-BE49-F238E27FC236}">
                <a16:creationId xmlns:a16="http://schemas.microsoft.com/office/drawing/2014/main" id="{D2EB4841-4E96-487D-ABC4-B5548C00F462}"/>
              </a:ext>
            </a:extLst>
          </p:cNvPr>
          <p:cNvCxnSpPr>
            <a:cxnSpLocks/>
          </p:cNvCxnSpPr>
          <p:nvPr/>
        </p:nvCxnSpPr>
        <p:spPr>
          <a:xfrm>
            <a:off x="1" y="6172200"/>
            <a:ext cx="9144001"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4FA1DC61-98B9-4D2E-95B3-4BE126C9E1EA}"/>
              </a:ext>
            </a:extLst>
          </p:cNvPr>
          <p:cNvSpPr txBox="1"/>
          <p:nvPr/>
        </p:nvSpPr>
        <p:spPr>
          <a:xfrm>
            <a:off x="92140" y="6317931"/>
            <a:ext cx="3008174" cy="420564"/>
          </a:xfrm>
          <a:prstGeom prst="rect">
            <a:avLst/>
          </a:prstGeom>
          <a:noFill/>
        </p:spPr>
        <p:txBody>
          <a:bodyPr wrap="square" rtlCol="0">
            <a:spAutoFit/>
          </a:bodyPr>
          <a:lstStyle/>
          <a:p>
            <a:pPr algn="ctr"/>
            <a:r>
              <a:rPr lang="en-US" sz="2133" dirty="0">
                <a:solidFill>
                  <a:schemeClr val="bg2">
                    <a:lumMod val="25000"/>
                  </a:schemeClr>
                </a:solidFill>
              </a:rPr>
              <a:t>Agile Brains Consulting</a:t>
            </a:r>
          </a:p>
        </p:txBody>
      </p:sp>
      <p:sp>
        <p:nvSpPr>
          <p:cNvPr id="6" name="TextBox 5">
            <a:extLst>
              <a:ext uri="{FF2B5EF4-FFF2-40B4-BE49-F238E27FC236}">
                <a16:creationId xmlns:a16="http://schemas.microsoft.com/office/drawing/2014/main" id="{DB8D0BBB-5988-46AA-9EAD-707B6004C7B9}"/>
              </a:ext>
            </a:extLst>
          </p:cNvPr>
          <p:cNvSpPr txBox="1"/>
          <p:nvPr/>
        </p:nvSpPr>
        <p:spPr>
          <a:xfrm>
            <a:off x="2636042" y="6490034"/>
            <a:ext cx="4393407" cy="415806"/>
          </a:xfrm>
          <a:prstGeom prst="rect">
            <a:avLst/>
          </a:prstGeom>
          <a:noFill/>
        </p:spPr>
        <p:txBody>
          <a:bodyPr wrap="square" rtlCol="0">
            <a:spAutoFit/>
          </a:bodyPr>
          <a:lstStyle/>
          <a:p>
            <a:pPr algn="ctr"/>
            <a:r>
              <a:rPr lang="en-US" sz="1051" dirty="0">
                <a:solidFill>
                  <a:schemeClr val="bg2">
                    <a:lumMod val="50000"/>
                  </a:schemeClr>
                </a:solidFill>
              </a:rPr>
              <a:t>©Agile Brains Consulting Inc. All rights reserved. Not to be reproduced without prior written consent.</a:t>
            </a:r>
          </a:p>
        </p:txBody>
      </p:sp>
      <p:pic>
        <p:nvPicPr>
          <p:cNvPr id="7" name="Picture 6" descr="A close up of a sign&#10;&#10;Description generated with high confidence">
            <a:extLst>
              <a:ext uri="{FF2B5EF4-FFF2-40B4-BE49-F238E27FC236}">
                <a16:creationId xmlns:a16="http://schemas.microsoft.com/office/drawing/2014/main" id="{62ED1D3C-94ED-4E66-AC1F-BA34BDBDD45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5738" y="6273801"/>
            <a:ext cx="407193" cy="542924"/>
          </a:xfrm>
          <a:prstGeom prst="rect">
            <a:avLst/>
          </a:prstGeom>
        </p:spPr>
      </p:pic>
      <p:pic>
        <p:nvPicPr>
          <p:cNvPr id="8" name="Picture 7">
            <a:extLst>
              <a:ext uri="{FF2B5EF4-FFF2-40B4-BE49-F238E27FC236}">
                <a16:creationId xmlns:a16="http://schemas.microsoft.com/office/drawing/2014/main" id="{7B32E106-9E99-4EB7-9524-D39048EF644E}"/>
              </a:ext>
            </a:extLst>
          </p:cNvPr>
          <p:cNvPicPr>
            <a:picLocks noChangeAspect="1"/>
          </p:cNvPicPr>
          <p:nvPr/>
        </p:nvPicPr>
        <p:blipFill rotWithShape="1">
          <a:blip r:embed="rId5">
            <a:extLst>
              <a:ext uri="{28A0092B-C50C-407E-A947-70E740481C1C}">
                <a14:useLocalDpi xmlns:a14="http://schemas.microsoft.com/office/drawing/2010/main" val="0"/>
              </a:ext>
            </a:extLst>
          </a:blip>
          <a:srcRect t="26736" b="30906"/>
          <a:stretch/>
        </p:blipFill>
        <p:spPr>
          <a:xfrm>
            <a:off x="7474166" y="6252636"/>
            <a:ext cx="975870" cy="551155"/>
          </a:xfrm>
          <a:prstGeom prst="rect">
            <a:avLst/>
          </a:prstGeom>
        </p:spPr>
      </p:pic>
      <p:sp>
        <p:nvSpPr>
          <p:cNvPr id="9" name="Slide Number Placeholder 102">
            <a:extLst>
              <a:ext uri="{FF2B5EF4-FFF2-40B4-BE49-F238E27FC236}">
                <a16:creationId xmlns:a16="http://schemas.microsoft.com/office/drawing/2014/main" id="{A00F2676-DEAE-461D-80E3-9CE7EC56B906}"/>
              </a:ext>
            </a:extLst>
          </p:cNvPr>
          <p:cNvSpPr txBox="1">
            <a:spLocks/>
          </p:cNvSpPr>
          <p:nvPr/>
        </p:nvSpPr>
        <p:spPr>
          <a:xfrm>
            <a:off x="6869720" y="6356352"/>
            <a:ext cx="2133600" cy="365125"/>
          </a:xfrm>
          <a:prstGeom prst="rect">
            <a:avLst/>
          </a:prstGeom>
        </p:spPr>
        <p:txBody>
          <a:bodyPr vert="horz" lIns="121920" tIns="60960" rIns="121920" bIns="6096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04198DC-2EF7-4B34-A789-AD3A4CDEBD28}" type="slidenum">
              <a:rPr lang="en-US" sz="1600"/>
              <a:pPr/>
              <a:t>14</a:t>
            </a:fld>
            <a:endParaRPr lang="en-US" sz="1600" dirty="0"/>
          </a:p>
        </p:txBody>
      </p:sp>
      <p:sp>
        <p:nvSpPr>
          <p:cNvPr id="10" name="Title 1">
            <a:extLst>
              <a:ext uri="{FF2B5EF4-FFF2-40B4-BE49-F238E27FC236}">
                <a16:creationId xmlns:a16="http://schemas.microsoft.com/office/drawing/2014/main" id="{6A2AE1AC-19A7-314B-A94D-815E5C7BF304}"/>
              </a:ext>
            </a:extLst>
          </p:cNvPr>
          <p:cNvSpPr txBox="1">
            <a:spLocks/>
          </p:cNvSpPr>
          <p:nvPr/>
        </p:nvSpPr>
        <p:spPr>
          <a:xfrm>
            <a:off x="742950" y="517526"/>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002060"/>
                </a:solidFill>
              </a:rPr>
              <a:t>Exercise 4 – (scaling, Auto scaling, rollout)</a:t>
            </a:r>
          </a:p>
        </p:txBody>
      </p:sp>
    </p:spTree>
    <p:extLst>
      <p:ext uri="{BB962C8B-B14F-4D97-AF65-F5344CB8AC3E}">
        <p14:creationId xmlns:p14="http://schemas.microsoft.com/office/powerpoint/2010/main" val="2244716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51"/>
        <p:cNvGrpSpPr/>
        <p:nvPr/>
      </p:nvGrpSpPr>
      <p:grpSpPr>
        <a:xfrm>
          <a:off x="0" y="0"/>
          <a:ext cx="0" cy="0"/>
          <a:chOff x="0" y="0"/>
          <a:chExt cx="0" cy="0"/>
        </a:xfrm>
      </p:grpSpPr>
      <p:sp>
        <p:nvSpPr>
          <p:cNvPr id="2053" name="Google Shape;2053;p277"/>
          <p:cNvSpPr txBox="1">
            <a:spLocks noGrp="1"/>
          </p:cNvSpPr>
          <p:nvPr>
            <p:ph type="body" idx="1"/>
          </p:nvPr>
        </p:nvSpPr>
        <p:spPr>
          <a:xfrm>
            <a:off x="422226" y="1052736"/>
            <a:ext cx="8581093" cy="4653000"/>
          </a:xfrm>
          <a:prstGeom prst="rect">
            <a:avLst/>
          </a:prstGeom>
          <a:noFill/>
          <a:ln>
            <a:noFill/>
          </a:ln>
        </p:spPr>
        <p:txBody>
          <a:bodyPr spcFirstLastPara="1" vert="horz" wrap="square" lIns="91425" tIns="45700" rIns="91425" bIns="45700" rtlCol="0" anchor="t" anchorCtr="0">
            <a:noAutofit/>
          </a:bodyPr>
          <a:lstStyle/>
          <a:p>
            <a:pPr marL="431800" indent="-342900">
              <a:spcBef>
                <a:spcPts val="600"/>
              </a:spcBef>
              <a:buClr>
                <a:srgbClr val="000000"/>
              </a:buClr>
              <a:buSzPts val="2200"/>
            </a:pPr>
            <a:r>
              <a:rPr lang="en-US" sz="2200" dirty="0"/>
              <a:t>Recreate</a:t>
            </a:r>
          </a:p>
          <a:p>
            <a:pPr marL="889000" lvl="1" indent="-342900">
              <a:spcBef>
                <a:spcPts val="600"/>
              </a:spcBef>
              <a:buClr>
                <a:srgbClr val="000000"/>
              </a:buClr>
              <a:buSzPts val="2200"/>
            </a:pPr>
            <a:r>
              <a:rPr lang="en-US" sz="1800" dirty="0"/>
              <a:t>Version A is terminated then version B is rolled out</a:t>
            </a:r>
            <a:endParaRPr sz="1800" dirty="0"/>
          </a:p>
          <a:p>
            <a:pPr marL="431800" indent="-342900">
              <a:spcBef>
                <a:spcPts val="600"/>
              </a:spcBef>
              <a:buClr>
                <a:srgbClr val="000000"/>
              </a:buClr>
              <a:buSzPts val="2200"/>
            </a:pPr>
            <a:r>
              <a:rPr lang="en-US" sz="2200" dirty="0"/>
              <a:t>Ramped (Similar to Rolling Updates)</a:t>
            </a:r>
          </a:p>
          <a:p>
            <a:pPr marL="889000" lvl="1" indent="-342900">
              <a:spcBef>
                <a:spcPts val="600"/>
              </a:spcBef>
              <a:buClr>
                <a:srgbClr val="000000"/>
              </a:buClr>
              <a:buSzPts val="2200"/>
            </a:pPr>
            <a:r>
              <a:rPr lang="en-US" sz="1800" dirty="0"/>
              <a:t>Version B is slowly rolled out and replacing version A</a:t>
            </a:r>
            <a:endParaRPr sz="1800" dirty="0"/>
          </a:p>
          <a:p>
            <a:pPr marL="431800" indent="-342900">
              <a:spcBef>
                <a:spcPts val="600"/>
              </a:spcBef>
              <a:buClr>
                <a:srgbClr val="000000"/>
              </a:buClr>
              <a:buSzPts val="2200"/>
            </a:pPr>
            <a:r>
              <a:rPr lang="en-US" sz="2200" dirty="0"/>
              <a:t>Blue - Green Deployment</a:t>
            </a:r>
          </a:p>
          <a:p>
            <a:pPr marL="889000" lvl="1" indent="-342900">
              <a:spcBef>
                <a:spcPts val="600"/>
              </a:spcBef>
              <a:buClr>
                <a:srgbClr val="000000"/>
              </a:buClr>
              <a:buSzPts val="2200"/>
            </a:pPr>
            <a:r>
              <a:rPr lang="en-US" sz="1800" dirty="0"/>
              <a:t>Version B is released alongside version A, then the traffic is switched to version B</a:t>
            </a:r>
            <a:endParaRPr sz="1800" dirty="0"/>
          </a:p>
          <a:p>
            <a:pPr marL="431800" indent="-342900">
              <a:spcBef>
                <a:spcPts val="600"/>
              </a:spcBef>
              <a:buClr>
                <a:srgbClr val="000000"/>
              </a:buClr>
              <a:buSzPts val="2200"/>
            </a:pPr>
            <a:r>
              <a:rPr lang="en-US" sz="2200" dirty="0"/>
              <a:t>Canary Deployment</a:t>
            </a:r>
          </a:p>
          <a:p>
            <a:pPr marL="889000" lvl="1" indent="-342900">
              <a:spcBef>
                <a:spcPts val="600"/>
              </a:spcBef>
              <a:buClr>
                <a:srgbClr val="000000"/>
              </a:buClr>
              <a:buSzPts val="2200"/>
            </a:pPr>
            <a:r>
              <a:rPr lang="en-US" sz="1800" dirty="0"/>
              <a:t>Version B is released to a subset of users, then proceed to a full roll-out</a:t>
            </a:r>
            <a:endParaRPr sz="1800" dirty="0"/>
          </a:p>
          <a:p>
            <a:pPr marL="431800" indent="-342900">
              <a:spcBef>
                <a:spcPts val="600"/>
              </a:spcBef>
              <a:buClr>
                <a:srgbClr val="000000"/>
              </a:buClr>
              <a:buSzPts val="2200"/>
            </a:pPr>
            <a:r>
              <a:rPr lang="en-US" sz="2200" dirty="0"/>
              <a:t>A/B Testing</a:t>
            </a:r>
          </a:p>
          <a:p>
            <a:pPr marL="889000" lvl="1" indent="-342900">
              <a:spcBef>
                <a:spcPts val="600"/>
              </a:spcBef>
              <a:buClr>
                <a:srgbClr val="000000"/>
              </a:buClr>
              <a:buSzPts val="2200"/>
            </a:pPr>
            <a:r>
              <a:rPr lang="en-US" sz="1800" dirty="0"/>
              <a:t>Version B is released to a subset of users under specific condition</a:t>
            </a:r>
            <a:endParaRPr sz="1800" dirty="0"/>
          </a:p>
          <a:p>
            <a:pPr marL="431800" indent="-342900">
              <a:spcBef>
                <a:spcPts val="600"/>
              </a:spcBef>
              <a:buClr>
                <a:srgbClr val="000000"/>
              </a:buClr>
              <a:buSzPts val="2200"/>
            </a:pPr>
            <a:r>
              <a:rPr lang="en-US" sz="2200" dirty="0"/>
              <a:t>Shadow Deployments</a:t>
            </a:r>
          </a:p>
          <a:p>
            <a:pPr marL="889000" lvl="1" indent="-342900">
              <a:spcBef>
                <a:spcPts val="600"/>
              </a:spcBef>
              <a:buClr>
                <a:srgbClr val="000000"/>
              </a:buClr>
              <a:buSzPts val="2200"/>
            </a:pPr>
            <a:r>
              <a:rPr lang="en-US" sz="1800" dirty="0"/>
              <a:t>Version B receives real-world traffic alongside version A and doesn’t impact the response</a:t>
            </a:r>
            <a:endParaRPr sz="1800" dirty="0"/>
          </a:p>
        </p:txBody>
      </p:sp>
      <p:cxnSp>
        <p:nvCxnSpPr>
          <p:cNvPr id="4" name="Straight Connector 3">
            <a:extLst>
              <a:ext uri="{FF2B5EF4-FFF2-40B4-BE49-F238E27FC236}">
                <a16:creationId xmlns:a16="http://schemas.microsoft.com/office/drawing/2014/main" id="{D2EB4841-4E96-487D-ABC4-B5548C00F462}"/>
              </a:ext>
            </a:extLst>
          </p:cNvPr>
          <p:cNvCxnSpPr>
            <a:cxnSpLocks/>
          </p:cNvCxnSpPr>
          <p:nvPr/>
        </p:nvCxnSpPr>
        <p:spPr>
          <a:xfrm>
            <a:off x="1" y="6172200"/>
            <a:ext cx="9144001"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4FA1DC61-98B9-4D2E-95B3-4BE126C9E1EA}"/>
              </a:ext>
            </a:extLst>
          </p:cNvPr>
          <p:cNvSpPr txBox="1"/>
          <p:nvPr/>
        </p:nvSpPr>
        <p:spPr>
          <a:xfrm>
            <a:off x="92140" y="6317931"/>
            <a:ext cx="3008174" cy="420564"/>
          </a:xfrm>
          <a:prstGeom prst="rect">
            <a:avLst/>
          </a:prstGeom>
          <a:noFill/>
        </p:spPr>
        <p:txBody>
          <a:bodyPr wrap="square" rtlCol="0">
            <a:spAutoFit/>
          </a:bodyPr>
          <a:lstStyle/>
          <a:p>
            <a:pPr algn="ctr"/>
            <a:r>
              <a:rPr lang="en-US" sz="2133" dirty="0">
                <a:solidFill>
                  <a:schemeClr val="bg2">
                    <a:lumMod val="25000"/>
                  </a:schemeClr>
                </a:solidFill>
              </a:rPr>
              <a:t>Agile Brains Consulting</a:t>
            </a:r>
          </a:p>
        </p:txBody>
      </p:sp>
      <p:sp>
        <p:nvSpPr>
          <p:cNvPr id="6" name="TextBox 5">
            <a:extLst>
              <a:ext uri="{FF2B5EF4-FFF2-40B4-BE49-F238E27FC236}">
                <a16:creationId xmlns:a16="http://schemas.microsoft.com/office/drawing/2014/main" id="{DB8D0BBB-5988-46AA-9EAD-707B6004C7B9}"/>
              </a:ext>
            </a:extLst>
          </p:cNvPr>
          <p:cNvSpPr txBox="1"/>
          <p:nvPr/>
        </p:nvSpPr>
        <p:spPr>
          <a:xfrm>
            <a:off x="2636042" y="6490034"/>
            <a:ext cx="4393407" cy="415806"/>
          </a:xfrm>
          <a:prstGeom prst="rect">
            <a:avLst/>
          </a:prstGeom>
          <a:noFill/>
        </p:spPr>
        <p:txBody>
          <a:bodyPr wrap="square" rtlCol="0">
            <a:spAutoFit/>
          </a:bodyPr>
          <a:lstStyle/>
          <a:p>
            <a:pPr algn="ctr"/>
            <a:r>
              <a:rPr lang="en-US" sz="1051" dirty="0">
                <a:solidFill>
                  <a:schemeClr val="bg2">
                    <a:lumMod val="50000"/>
                  </a:schemeClr>
                </a:solidFill>
              </a:rPr>
              <a:t>©Agile Brains Consulting Inc. All rights reserved. Not to be reproduced without prior written consent.</a:t>
            </a:r>
          </a:p>
        </p:txBody>
      </p:sp>
      <p:pic>
        <p:nvPicPr>
          <p:cNvPr id="7" name="Picture 6" descr="A close up of a sign&#10;&#10;Description generated with high confidence">
            <a:extLst>
              <a:ext uri="{FF2B5EF4-FFF2-40B4-BE49-F238E27FC236}">
                <a16:creationId xmlns:a16="http://schemas.microsoft.com/office/drawing/2014/main" id="{62ED1D3C-94ED-4E66-AC1F-BA34BDBDD45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5738" y="6273801"/>
            <a:ext cx="407193" cy="542924"/>
          </a:xfrm>
          <a:prstGeom prst="rect">
            <a:avLst/>
          </a:prstGeom>
        </p:spPr>
      </p:pic>
      <p:pic>
        <p:nvPicPr>
          <p:cNvPr id="8" name="Picture 7">
            <a:extLst>
              <a:ext uri="{FF2B5EF4-FFF2-40B4-BE49-F238E27FC236}">
                <a16:creationId xmlns:a16="http://schemas.microsoft.com/office/drawing/2014/main" id="{7B32E106-9E99-4EB7-9524-D39048EF644E}"/>
              </a:ext>
            </a:extLst>
          </p:cNvPr>
          <p:cNvPicPr>
            <a:picLocks noChangeAspect="1"/>
          </p:cNvPicPr>
          <p:nvPr/>
        </p:nvPicPr>
        <p:blipFill rotWithShape="1">
          <a:blip r:embed="rId4">
            <a:extLst>
              <a:ext uri="{28A0092B-C50C-407E-A947-70E740481C1C}">
                <a14:useLocalDpi xmlns:a14="http://schemas.microsoft.com/office/drawing/2010/main" val="0"/>
              </a:ext>
            </a:extLst>
          </a:blip>
          <a:srcRect t="26736" b="30906"/>
          <a:stretch/>
        </p:blipFill>
        <p:spPr>
          <a:xfrm>
            <a:off x="7474166" y="6252636"/>
            <a:ext cx="975870" cy="551155"/>
          </a:xfrm>
          <a:prstGeom prst="rect">
            <a:avLst/>
          </a:prstGeom>
        </p:spPr>
      </p:pic>
      <p:sp>
        <p:nvSpPr>
          <p:cNvPr id="9" name="Slide Number Placeholder 102">
            <a:extLst>
              <a:ext uri="{FF2B5EF4-FFF2-40B4-BE49-F238E27FC236}">
                <a16:creationId xmlns:a16="http://schemas.microsoft.com/office/drawing/2014/main" id="{A00F2676-DEAE-461D-80E3-9CE7EC56B906}"/>
              </a:ext>
            </a:extLst>
          </p:cNvPr>
          <p:cNvSpPr txBox="1">
            <a:spLocks/>
          </p:cNvSpPr>
          <p:nvPr/>
        </p:nvSpPr>
        <p:spPr>
          <a:xfrm>
            <a:off x="6869720" y="6356352"/>
            <a:ext cx="2133600" cy="365125"/>
          </a:xfrm>
          <a:prstGeom prst="rect">
            <a:avLst/>
          </a:prstGeom>
        </p:spPr>
        <p:txBody>
          <a:bodyPr vert="horz" lIns="121920" tIns="60960" rIns="121920" bIns="6096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04198DC-2EF7-4B34-A789-AD3A4CDEBD28}" type="slidenum">
              <a:rPr lang="en-US" sz="1600"/>
              <a:pPr/>
              <a:t>15</a:t>
            </a:fld>
            <a:endParaRPr lang="en-US" sz="1600" dirty="0"/>
          </a:p>
        </p:txBody>
      </p:sp>
      <p:sp>
        <p:nvSpPr>
          <p:cNvPr id="10" name="Title 1">
            <a:extLst>
              <a:ext uri="{FF2B5EF4-FFF2-40B4-BE49-F238E27FC236}">
                <a16:creationId xmlns:a16="http://schemas.microsoft.com/office/drawing/2014/main" id="{0F44E552-24AB-C042-B95B-1170B234621C}"/>
              </a:ext>
            </a:extLst>
          </p:cNvPr>
          <p:cNvSpPr txBox="1">
            <a:spLocks/>
          </p:cNvSpPr>
          <p:nvPr/>
        </p:nvSpPr>
        <p:spPr>
          <a:xfrm>
            <a:off x="389334" y="-30163"/>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002060"/>
                </a:solidFill>
              </a:rPr>
              <a:t>Deployment Strategies</a:t>
            </a:r>
          </a:p>
        </p:txBody>
      </p:sp>
    </p:spTree>
    <p:extLst>
      <p:ext uri="{BB962C8B-B14F-4D97-AF65-F5344CB8AC3E}">
        <p14:creationId xmlns:p14="http://schemas.microsoft.com/office/powerpoint/2010/main" val="13772106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D2EB4841-4E96-487D-ABC4-B5548C00F462}"/>
              </a:ext>
            </a:extLst>
          </p:cNvPr>
          <p:cNvCxnSpPr>
            <a:cxnSpLocks/>
          </p:cNvCxnSpPr>
          <p:nvPr/>
        </p:nvCxnSpPr>
        <p:spPr>
          <a:xfrm>
            <a:off x="2" y="6172200"/>
            <a:ext cx="9144001"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4FA1DC61-98B9-4D2E-95B3-4BE126C9E1EA}"/>
              </a:ext>
            </a:extLst>
          </p:cNvPr>
          <p:cNvSpPr txBox="1"/>
          <p:nvPr/>
        </p:nvSpPr>
        <p:spPr>
          <a:xfrm>
            <a:off x="92140" y="6317931"/>
            <a:ext cx="3008174" cy="420564"/>
          </a:xfrm>
          <a:prstGeom prst="rect">
            <a:avLst/>
          </a:prstGeom>
          <a:noFill/>
        </p:spPr>
        <p:txBody>
          <a:bodyPr wrap="square" rtlCol="0">
            <a:spAutoFit/>
          </a:bodyPr>
          <a:lstStyle/>
          <a:p>
            <a:pPr algn="ctr"/>
            <a:r>
              <a:rPr lang="en-US" sz="2133" dirty="0">
                <a:solidFill>
                  <a:schemeClr val="bg2">
                    <a:lumMod val="25000"/>
                  </a:schemeClr>
                </a:solidFill>
              </a:rPr>
              <a:t>Agile Brains Consulting</a:t>
            </a:r>
          </a:p>
        </p:txBody>
      </p:sp>
      <p:sp>
        <p:nvSpPr>
          <p:cNvPr id="5" name="TextBox 4">
            <a:extLst>
              <a:ext uri="{FF2B5EF4-FFF2-40B4-BE49-F238E27FC236}">
                <a16:creationId xmlns:a16="http://schemas.microsoft.com/office/drawing/2014/main" id="{DB8D0BBB-5988-46AA-9EAD-707B6004C7B9}"/>
              </a:ext>
            </a:extLst>
          </p:cNvPr>
          <p:cNvSpPr txBox="1"/>
          <p:nvPr/>
        </p:nvSpPr>
        <p:spPr>
          <a:xfrm>
            <a:off x="2636042" y="6490035"/>
            <a:ext cx="4393407" cy="415806"/>
          </a:xfrm>
          <a:prstGeom prst="rect">
            <a:avLst/>
          </a:prstGeom>
          <a:noFill/>
        </p:spPr>
        <p:txBody>
          <a:bodyPr wrap="square" rtlCol="0">
            <a:spAutoFit/>
          </a:bodyPr>
          <a:lstStyle/>
          <a:p>
            <a:pPr algn="ctr"/>
            <a:r>
              <a:rPr lang="en-US" sz="1051" dirty="0">
                <a:solidFill>
                  <a:schemeClr val="bg2">
                    <a:lumMod val="50000"/>
                  </a:schemeClr>
                </a:solidFill>
              </a:rPr>
              <a:t>©Agile Brains Consulting Inc. All rights reserved. Not to be reproduced without prior written consent.</a:t>
            </a:r>
          </a:p>
        </p:txBody>
      </p:sp>
      <p:pic>
        <p:nvPicPr>
          <p:cNvPr id="6" name="Picture 5" descr="A close up of a sign&#10;&#10;Description generated with high confidence">
            <a:extLst>
              <a:ext uri="{FF2B5EF4-FFF2-40B4-BE49-F238E27FC236}">
                <a16:creationId xmlns:a16="http://schemas.microsoft.com/office/drawing/2014/main" id="{62ED1D3C-94ED-4E66-AC1F-BA34BDBDD45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5738" y="6273801"/>
            <a:ext cx="407193" cy="542924"/>
          </a:xfrm>
          <a:prstGeom prst="rect">
            <a:avLst/>
          </a:prstGeom>
        </p:spPr>
      </p:pic>
      <p:pic>
        <p:nvPicPr>
          <p:cNvPr id="7" name="Picture 6">
            <a:extLst>
              <a:ext uri="{FF2B5EF4-FFF2-40B4-BE49-F238E27FC236}">
                <a16:creationId xmlns:a16="http://schemas.microsoft.com/office/drawing/2014/main" id="{7B32E106-9E99-4EB7-9524-D39048EF644E}"/>
              </a:ext>
            </a:extLst>
          </p:cNvPr>
          <p:cNvPicPr>
            <a:picLocks noChangeAspect="1"/>
          </p:cNvPicPr>
          <p:nvPr/>
        </p:nvPicPr>
        <p:blipFill rotWithShape="1">
          <a:blip r:embed="rId4">
            <a:extLst>
              <a:ext uri="{28A0092B-C50C-407E-A947-70E740481C1C}">
                <a14:useLocalDpi xmlns:a14="http://schemas.microsoft.com/office/drawing/2010/main" val="0"/>
              </a:ext>
            </a:extLst>
          </a:blip>
          <a:srcRect t="26736" b="30906"/>
          <a:stretch/>
        </p:blipFill>
        <p:spPr>
          <a:xfrm>
            <a:off x="7474166" y="6252638"/>
            <a:ext cx="975870" cy="551155"/>
          </a:xfrm>
          <a:prstGeom prst="rect">
            <a:avLst/>
          </a:prstGeom>
        </p:spPr>
      </p:pic>
      <p:sp>
        <p:nvSpPr>
          <p:cNvPr id="8" name="Slide Number Placeholder 102">
            <a:extLst>
              <a:ext uri="{FF2B5EF4-FFF2-40B4-BE49-F238E27FC236}">
                <a16:creationId xmlns:a16="http://schemas.microsoft.com/office/drawing/2014/main" id="{A00F2676-DEAE-461D-80E3-9CE7EC56B906}"/>
              </a:ext>
            </a:extLst>
          </p:cNvPr>
          <p:cNvSpPr txBox="1">
            <a:spLocks/>
          </p:cNvSpPr>
          <p:nvPr/>
        </p:nvSpPr>
        <p:spPr>
          <a:xfrm>
            <a:off x="6869720" y="6356354"/>
            <a:ext cx="2133600" cy="365125"/>
          </a:xfrm>
          <a:prstGeom prst="rect">
            <a:avLst/>
          </a:prstGeom>
        </p:spPr>
        <p:txBody>
          <a:bodyPr vert="horz" lIns="121920" tIns="60960" rIns="121920" bIns="6096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04198DC-2EF7-4B34-A789-AD3A4CDEBD28}" type="slidenum">
              <a:rPr lang="en-US" sz="1600"/>
              <a:pPr/>
              <a:t>16</a:t>
            </a:fld>
            <a:endParaRPr lang="en-US" sz="1600" dirty="0"/>
          </a:p>
        </p:txBody>
      </p:sp>
      <p:sp>
        <p:nvSpPr>
          <p:cNvPr id="10" name="Title 1">
            <a:extLst>
              <a:ext uri="{FF2B5EF4-FFF2-40B4-BE49-F238E27FC236}">
                <a16:creationId xmlns:a16="http://schemas.microsoft.com/office/drawing/2014/main" id="{3BE89834-BD39-E245-B3F9-8249364136DD}"/>
              </a:ext>
            </a:extLst>
          </p:cNvPr>
          <p:cNvSpPr txBox="1">
            <a:spLocks/>
          </p:cNvSpPr>
          <p:nvPr/>
        </p:nvSpPr>
        <p:spPr>
          <a:xfrm>
            <a:off x="563337" y="2402806"/>
            <a:ext cx="8439983"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002060"/>
                </a:solidFill>
              </a:rPr>
              <a:t>Service Discovery</a:t>
            </a:r>
          </a:p>
        </p:txBody>
      </p:sp>
    </p:spTree>
    <p:extLst>
      <p:ext uri="{BB962C8B-B14F-4D97-AF65-F5344CB8AC3E}">
        <p14:creationId xmlns:p14="http://schemas.microsoft.com/office/powerpoint/2010/main" val="5309365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D2EB4841-4E96-487D-ABC4-B5548C00F462}"/>
              </a:ext>
            </a:extLst>
          </p:cNvPr>
          <p:cNvCxnSpPr>
            <a:cxnSpLocks/>
          </p:cNvCxnSpPr>
          <p:nvPr/>
        </p:nvCxnSpPr>
        <p:spPr>
          <a:xfrm>
            <a:off x="2" y="6172200"/>
            <a:ext cx="9144001"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4FA1DC61-98B9-4D2E-95B3-4BE126C9E1EA}"/>
              </a:ext>
            </a:extLst>
          </p:cNvPr>
          <p:cNvSpPr txBox="1"/>
          <p:nvPr/>
        </p:nvSpPr>
        <p:spPr>
          <a:xfrm>
            <a:off x="92140" y="6317931"/>
            <a:ext cx="3008174" cy="420564"/>
          </a:xfrm>
          <a:prstGeom prst="rect">
            <a:avLst/>
          </a:prstGeom>
          <a:noFill/>
        </p:spPr>
        <p:txBody>
          <a:bodyPr wrap="square" rtlCol="0">
            <a:spAutoFit/>
          </a:bodyPr>
          <a:lstStyle/>
          <a:p>
            <a:pPr algn="ctr"/>
            <a:r>
              <a:rPr lang="en-US" sz="2133" dirty="0">
                <a:solidFill>
                  <a:schemeClr val="bg2">
                    <a:lumMod val="25000"/>
                  </a:schemeClr>
                </a:solidFill>
              </a:rPr>
              <a:t>Agile Brains Consulting</a:t>
            </a:r>
          </a:p>
        </p:txBody>
      </p:sp>
      <p:sp>
        <p:nvSpPr>
          <p:cNvPr id="5" name="TextBox 4">
            <a:extLst>
              <a:ext uri="{FF2B5EF4-FFF2-40B4-BE49-F238E27FC236}">
                <a16:creationId xmlns:a16="http://schemas.microsoft.com/office/drawing/2014/main" id="{DB8D0BBB-5988-46AA-9EAD-707B6004C7B9}"/>
              </a:ext>
            </a:extLst>
          </p:cNvPr>
          <p:cNvSpPr txBox="1"/>
          <p:nvPr/>
        </p:nvSpPr>
        <p:spPr>
          <a:xfrm>
            <a:off x="2636042" y="6490035"/>
            <a:ext cx="4393407" cy="415806"/>
          </a:xfrm>
          <a:prstGeom prst="rect">
            <a:avLst/>
          </a:prstGeom>
          <a:noFill/>
        </p:spPr>
        <p:txBody>
          <a:bodyPr wrap="square" rtlCol="0">
            <a:spAutoFit/>
          </a:bodyPr>
          <a:lstStyle/>
          <a:p>
            <a:pPr algn="ctr"/>
            <a:r>
              <a:rPr lang="en-US" sz="1051" dirty="0">
                <a:solidFill>
                  <a:schemeClr val="bg2">
                    <a:lumMod val="50000"/>
                  </a:schemeClr>
                </a:solidFill>
              </a:rPr>
              <a:t>©Agile Brains Consulting Inc. All rights reserved. Not to be reproduced without prior written consent.</a:t>
            </a:r>
          </a:p>
        </p:txBody>
      </p:sp>
      <p:pic>
        <p:nvPicPr>
          <p:cNvPr id="6" name="Picture 5" descr="A close up of a sign&#10;&#10;Description generated with high confidence">
            <a:extLst>
              <a:ext uri="{FF2B5EF4-FFF2-40B4-BE49-F238E27FC236}">
                <a16:creationId xmlns:a16="http://schemas.microsoft.com/office/drawing/2014/main" id="{62ED1D3C-94ED-4E66-AC1F-BA34BDBDD45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5738" y="6273801"/>
            <a:ext cx="407193" cy="542924"/>
          </a:xfrm>
          <a:prstGeom prst="rect">
            <a:avLst/>
          </a:prstGeom>
        </p:spPr>
      </p:pic>
      <p:pic>
        <p:nvPicPr>
          <p:cNvPr id="7" name="Picture 6">
            <a:extLst>
              <a:ext uri="{FF2B5EF4-FFF2-40B4-BE49-F238E27FC236}">
                <a16:creationId xmlns:a16="http://schemas.microsoft.com/office/drawing/2014/main" id="{7B32E106-9E99-4EB7-9524-D39048EF644E}"/>
              </a:ext>
            </a:extLst>
          </p:cNvPr>
          <p:cNvPicPr>
            <a:picLocks noChangeAspect="1"/>
          </p:cNvPicPr>
          <p:nvPr/>
        </p:nvPicPr>
        <p:blipFill rotWithShape="1">
          <a:blip r:embed="rId4">
            <a:extLst>
              <a:ext uri="{28A0092B-C50C-407E-A947-70E740481C1C}">
                <a14:useLocalDpi xmlns:a14="http://schemas.microsoft.com/office/drawing/2010/main" val="0"/>
              </a:ext>
            </a:extLst>
          </a:blip>
          <a:srcRect t="26736" b="30906"/>
          <a:stretch/>
        </p:blipFill>
        <p:spPr>
          <a:xfrm>
            <a:off x="7474166" y="6252638"/>
            <a:ext cx="975870" cy="551155"/>
          </a:xfrm>
          <a:prstGeom prst="rect">
            <a:avLst/>
          </a:prstGeom>
        </p:spPr>
      </p:pic>
      <p:sp>
        <p:nvSpPr>
          <p:cNvPr id="8" name="Slide Number Placeholder 102">
            <a:extLst>
              <a:ext uri="{FF2B5EF4-FFF2-40B4-BE49-F238E27FC236}">
                <a16:creationId xmlns:a16="http://schemas.microsoft.com/office/drawing/2014/main" id="{A00F2676-DEAE-461D-80E3-9CE7EC56B906}"/>
              </a:ext>
            </a:extLst>
          </p:cNvPr>
          <p:cNvSpPr txBox="1">
            <a:spLocks/>
          </p:cNvSpPr>
          <p:nvPr/>
        </p:nvSpPr>
        <p:spPr>
          <a:xfrm>
            <a:off x="6869720" y="6356354"/>
            <a:ext cx="2133600" cy="365125"/>
          </a:xfrm>
          <a:prstGeom prst="rect">
            <a:avLst/>
          </a:prstGeom>
        </p:spPr>
        <p:txBody>
          <a:bodyPr vert="horz" lIns="121920" tIns="60960" rIns="121920" bIns="6096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04198DC-2EF7-4B34-A789-AD3A4CDEBD28}" type="slidenum">
              <a:rPr lang="en-US" sz="1600"/>
              <a:pPr/>
              <a:t>17</a:t>
            </a:fld>
            <a:endParaRPr lang="en-US" sz="1600" dirty="0"/>
          </a:p>
        </p:txBody>
      </p:sp>
      <p:sp>
        <p:nvSpPr>
          <p:cNvPr id="10" name="Title 1">
            <a:extLst>
              <a:ext uri="{FF2B5EF4-FFF2-40B4-BE49-F238E27FC236}">
                <a16:creationId xmlns:a16="http://schemas.microsoft.com/office/drawing/2014/main" id="{3BE89834-BD39-E245-B3F9-8249364136DD}"/>
              </a:ext>
            </a:extLst>
          </p:cNvPr>
          <p:cNvSpPr txBox="1">
            <a:spLocks/>
          </p:cNvSpPr>
          <p:nvPr/>
        </p:nvSpPr>
        <p:spPr>
          <a:xfrm>
            <a:off x="352010" y="503025"/>
            <a:ext cx="8439983" cy="4572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002060"/>
                </a:solidFill>
              </a:rPr>
              <a:t>Service Discovery</a:t>
            </a:r>
          </a:p>
        </p:txBody>
      </p:sp>
      <p:sp>
        <p:nvSpPr>
          <p:cNvPr id="9" name="TextBox 8"/>
          <p:cNvSpPr txBox="1"/>
          <p:nvPr/>
        </p:nvSpPr>
        <p:spPr>
          <a:xfrm>
            <a:off x="368642" y="1772816"/>
            <a:ext cx="8622320" cy="2542363"/>
          </a:xfrm>
          <a:prstGeom prst="rect">
            <a:avLst/>
          </a:prstGeom>
          <a:noFill/>
        </p:spPr>
        <p:txBody>
          <a:bodyPr wrap="square" rtlCol="0">
            <a:spAutoFit/>
          </a:bodyPr>
          <a:lstStyle/>
          <a:p>
            <a:pPr>
              <a:lnSpc>
                <a:spcPct val="150000"/>
              </a:lnSpc>
            </a:pPr>
            <a:r>
              <a:rPr lang="en-US" dirty="0"/>
              <a:t>Migrating from a monolithic architecture to a Microservices based architecture where each service loosely coupled and horizontally scaled will require a service discovery mechanism to ensure that the REST API endpoints of the ephemeral services (say, docker containers running inside PODs) are resolved or detected. The IP addresses of the containers (or the PODs) being transient will need automated mechanism to resolve or convey the current IP addresses.</a:t>
            </a:r>
          </a:p>
        </p:txBody>
      </p:sp>
    </p:spTree>
    <p:extLst>
      <p:ext uri="{BB962C8B-B14F-4D97-AF65-F5344CB8AC3E}">
        <p14:creationId xmlns:p14="http://schemas.microsoft.com/office/powerpoint/2010/main" val="35237527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D2EB4841-4E96-487D-ABC4-B5548C00F462}"/>
              </a:ext>
            </a:extLst>
          </p:cNvPr>
          <p:cNvCxnSpPr>
            <a:cxnSpLocks/>
          </p:cNvCxnSpPr>
          <p:nvPr/>
        </p:nvCxnSpPr>
        <p:spPr>
          <a:xfrm>
            <a:off x="2" y="6172200"/>
            <a:ext cx="9144001"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4FA1DC61-98B9-4D2E-95B3-4BE126C9E1EA}"/>
              </a:ext>
            </a:extLst>
          </p:cNvPr>
          <p:cNvSpPr txBox="1"/>
          <p:nvPr/>
        </p:nvSpPr>
        <p:spPr>
          <a:xfrm>
            <a:off x="92140" y="6317931"/>
            <a:ext cx="3008174" cy="420564"/>
          </a:xfrm>
          <a:prstGeom prst="rect">
            <a:avLst/>
          </a:prstGeom>
          <a:noFill/>
        </p:spPr>
        <p:txBody>
          <a:bodyPr wrap="square" rtlCol="0">
            <a:spAutoFit/>
          </a:bodyPr>
          <a:lstStyle/>
          <a:p>
            <a:pPr algn="ctr"/>
            <a:r>
              <a:rPr lang="en-US" sz="2133" dirty="0">
                <a:solidFill>
                  <a:schemeClr val="bg2">
                    <a:lumMod val="25000"/>
                  </a:schemeClr>
                </a:solidFill>
              </a:rPr>
              <a:t>Agile Brains Consulting</a:t>
            </a:r>
          </a:p>
        </p:txBody>
      </p:sp>
      <p:sp>
        <p:nvSpPr>
          <p:cNvPr id="5" name="TextBox 4">
            <a:extLst>
              <a:ext uri="{FF2B5EF4-FFF2-40B4-BE49-F238E27FC236}">
                <a16:creationId xmlns:a16="http://schemas.microsoft.com/office/drawing/2014/main" id="{DB8D0BBB-5988-46AA-9EAD-707B6004C7B9}"/>
              </a:ext>
            </a:extLst>
          </p:cNvPr>
          <p:cNvSpPr txBox="1"/>
          <p:nvPr/>
        </p:nvSpPr>
        <p:spPr>
          <a:xfrm>
            <a:off x="2636042" y="6490035"/>
            <a:ext cx="4393407" cy="415806"/>
          </a:xfrm>
          <a:prstGeom prst="rect">
            <a:avLst/>
          </a:prstGeom>
          <a:noFill/>
        </p:spPr>
        <p:txBody>
          <a:bodyPr wrap="square" rtlCol="0">
            <a:spAutoFit/>
          </a:bodyPr>
          <a:lstStyle/>
          <a:p>
            <a:pPr algn="ctr"/>
            <a:r>
              <a:rPr lang="en-US" sz="1051" dirty="0">
                <a:solidFill>
                  <a:schemeClr val="bg2">
                    <a:lumMod val="50000"/>
                  </a:schemeClr>
                </a:solidFill>
              </a:rPr>
              <a:t>©Agile Brains Consulting Inc. All rights reserved. Not to be reproduced without prior written consent.</a:t>
            </a:r>
          </a:p>
        </p:txBody>
      </p:sp>
      <p:pic>
        <p:nvPicPr>
          <p:cNvPr id="6" name="Picture 5" descr="A close up of a sign&#10;&#10;Description generated with high confidence">
            <a:extLst>
              <a:ext uri="{FF2B5EF4-FFF2-40B4-BE49-F238E27FC236}">
                <a16:creationId xmlns:a16="http://schemas.microsoft.com/office/drawing/2014/main" id="{62ED1D3C-94ED-4E66-AC1F-BA34BDBDD45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5738" y="6273801"/>
            <a:ext cx="407193" cy="542924"/>
          </a:xfrm>
          <a:prstGeom prst="rect">
            <a:avLst/>
          </a:prstGeom>
        </p:spPr>
      </p:pic>
      <p:pic>
        <p:nvPicPr>
          <p:cNvPr id="7" name="Picture 6">
            <a:extLst>
              <a:ext uri="{FF2B5EF4-FFF2-40B4-BE49-F238E27FC236}">
                <a16:creationId xmlns:a16="http://schemas.microsoft.com/office/drawing/2014/main" id="{7B32E106-9E99-4EB7-9524-D39048EF644E}"/>
              </a:ext>
            </a:extLst>
          </p:cNvPr>
          <p:cNvPicPr>
            <a:picLocks noChangeAspect="1"/>
          </p:cNvPicPr>
          <p:nvPr/>
        </p:nvPicPr>
        <p:blipFill rotWithShape="1">
          <a:blip r:embed="rId4">
            <a:extLst>
              <a:ext uri="{28A0092B-C50C-407E-A947-70E740481C1C}">
                <a14:useLocalDpi xmlns:a14="http://schemas.microsoft.com/office/drawing/2010/main" val="0"/>
              </a:ext>
            </a:extLst>
          </a:blip>
          <a:srcRect t="26736" b="30906"/>
          <a:stretch/>
        </p:blipFill>
        <p:spPr>
          <a:xfrm>
            <a:off x="7474166" y="6252638"/>
            <a:ext cx="975870" cy="551155"/>
          </a:xfrm>
          <a:prstGeom prst="rect">
            <a:avLst/>
          </a:prstGeom>
        </p:spPr>
      </p:pic>
      <p:sp>
        <p:nvSpPr>
          <p:cNvPr id="8" name="Slide Number Placeholder 102">
            <a:extLst>
              <a:ext uri="{FF2B5EF4-FFF2-40B4-BE49-F238E27FC236}">
                <a16:creationId xmlns:a16="http://schemas.microsoft.com/office/drawing/2014/main" id="{A00F2676-DEAE-461D-80E3-9CE7EC56B906}"/>
              </a:ext>
            </a:extLst>
          </p:cNvPr>
          <p:cNvSpPr txBox="1">
            <a:spLocks/>
          </p:cNvSpPr>
          <p:nvPr/>
        </p:nvSpPr>
        <p:spPr>
          <a:xfrm>
            <a:off x="6869720" y="6356354"/>
            <a:ext cx="2133600" cy="365125"/>
          </a:xfrm>
          <a:prstGeom prst="rect">
            <a:avLst/>
          </a:prstGeom>
        </p:spPr>
        <p:txBody>
          <a:bodyPr vert="horz" lIns="121920" tIns="60960" rIns="121920" bIns="6096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04198DC-2EF7-4B34-A789-AD3A4CDEBD28}" type="slidenum">
              <a:rPr lang="en-US" sz="1600"/>
              <a:pPr/>
              <a:t>18</a:t>
            </a:fld>
            <a:endParaRPr lang="en-US" sz="1600" dirty="0"/>
          </a:p>
        </p:txBody>
      </p:sp>
      <p:pic>
        <p:nvPicPr>
          <p:cNvPr id="9" name="Picture 8" descr="Screen Shot 2019-03-17 at 10.18.06 AM.png"/>
          <p:cNvPicPr>
            <a:picLocks noChangeAspect="1"/>
          </p:cNvPicPr>
          <p:nvPr/>
        </p:nvPicPr>
        <p:blipFill>
          <a:blip r:embed="rId5"/>
          <a:stretch>
            <a:fillRect/>
          </a:stretch>
        </p:blipFill>
        <p:spPr>
          <a:xfrm>
            <a:off x="0" y="762000"/>
            <a:ext cx="9144000" cy="5345202"/>
          </a:xfrm>
          <a:prstGeom prst="rect">
            <a:avLst/>
          </a:prstGeom>
        </p:spPr>
      </p:pic>
    </p:spTree>
    <p:extLst>
      <p:ext uri="{BB962C8B-B14F-4D97-AF65-F5344CB8AC3E}">
        <p14:creationId xmlns:p14="http://schemas.microsoft.com/office/powerpoint/2010/main" val="15183792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D2EB4841-4E96-487D-ABC4-B5548C00F462}"/>
              </a:ext>
            </a:extLst>
          </p:cNvPr>
          <p:cNvCxnSpPr>
            <a:cxnSpLocks/>
          </p:cNvCxnSpPr>
          <p:nvPr/>
        </p:nvCxnSpPr>
        <p:spPr>
          <a:xfrm>
            <a:off x="2" y="6172200"/>
            <a:ext cx="9144001"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4FA1DC61-98B9-4D2E-95B3-4BE126C9E1EA}"/>
              </a:ext>
            </a:extLst>
          </p:cNvPr>
          <p:cNvSpPr txBox="1"/>
          <p:nvPr/>
        </p:nvSpPr>
        <p:spPr>
          <a:xfrm>
            <a:off x="92140" y="6317931"/>
            <a:ext cx="3008174" cy="420564"/>
          </a:xfrm>
          <a:prstGeom prst="rect">
            <a:avLst/>
          </a:prstGeom>
          <a:noFill/>
        </p:spPr>
        <p:txBody>
          <a:bodyPr wrap="square" rtlCol="0">
            <a:spAutoFit/>
          </a:bodyPr>
          <a:lstStyle/>
          <a:p>
            <a:pPr algn="ctr"/>
            <a:r>
              <a:rPr lang="en-US" sz="2133" dirty="0">
                <a:solidFill>
                  <a:schemeClr val="bg2">
                    <a:lumMod val="25000"/>
                  </a:schemeClr>
                </a:solidFill>
              </a:rPr>
              <a:t>Agile Brains Consulting</a:t>
            </a:r>
          </a:p>
        </p:txBody>
      </p:sp>
      <p:sp>
        <p:nvSpPr>
          <p:cNvPr id="5" name="TextBox 4">
            <a:extLst>
              <a:ext uri="{FF2B5EF4-FFF2-40B4-BE49-F238E27FC236}">
                <a16:creationId xmlns:a16="http://schemas.microsoft.com/office/drawing/2014/main" id="{DB8D0BBB-5988-46AA-9EAD-707B6004C7B9}"/>
              </a:ext>
            </a:extLst>
          </p:cNvPr>
          <p:cNvSpPr txBox="1"/>
          <p:nvPr/>
        </p:nvSpPr>
        <p:spPr>
          <a:xfrm>
            <a:off x="2636042" y="6490035"/>
            <a:ext cx="4393407" cy="415806"/>
          </a:xfrm>
          <a:prstGeom prst="rect">
            <a:avLst/>
          </a:prstGeom>
          <a:noFill/>
        </p:spPr>
        <p:txBody>
          <a:bodyPr wrap="square" rtlCol="0">
            <a:spAutoFit/>
          </a:bodyPr>
          <a:lstStyle/>
          <a:p>
            <a:pPr algn="ctr"/>
            <a:r>
              <a:rPr lang="en-US" sz="1051" dirty="0">
                <a:solidFill>
                  <a:schemeClr val="bg2">
                    <a:lumMod val="50000"/>
                  </a:schemeClr>
                </a:solidFill>
              </a:rPr>
              <a:t>©Agile Brains Consulting Inc. All rights reserved. Not to be reproduced without prior written consent.</a:t>
            </a:r>
          </a:p>
        </p:txBody>
      </p:sp>
      <p:pic>
        <p:nvPicPr>
          <p:cNvPr id="6" name="Picture 5" descr="A close up of a sign&#10;&#10;Description generated with high confidence">
            <a:extLst>
              <a:ext uri="{FF2B5EF4-FFF2-40B4-BE49-F238E27FC236}">
                <a16:creationId xmlns:a16="http://schemas.microsoft.com/office/drawing/2014/main" id="{62ED1D3C-94ED-4E66-AC1F-BA34BDBDD45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5738" y="6273801"/>
            <a:ext cx="407193" cy="542924"/>
          </a:xfrm>
          <a:prstGeom prst="rect">
            <a:avLst/>
          </a:prstGeom>
        </p:spPr>
      </p:pic>
      <p:pic>
        <p:nvPicPr>
          <p:cNvPr id="7" name="Picture 6">
            <a:extLst>
              <a:ext uri="{FF2B5EF4-FFF2-40B4-BE49-F238E27FC236}">
                <a16:creationId xmlns:a16="http://schemas.microsoft.com/office/drawing/2014/main" id="{7B32E106-9E99-4EB7-9524-D39048EF644E}"/>
              </a:ext>
            </a:extLst>
          </p:cNvPr>
          <p:cNvPicPr>
            <a:picLocks noChangeAspect="1"/>
          </p:cNvPicPr>
          <p:nvPr/>
        </p:nvPicPr>
        <p:blipFill rotWithShape="1">
          <a:blip r:embed="rId4">
            <a:extLst>
              <a:ext uri="{28A0092B-C50C-407E-A947-70E740481C1C}">
                <a14:useLocalDpi xmlns:a14="http://schemas.microsoft.com/office/drawing/2010/main" val="0"/>
              </a:ext>
            </a:extLst>
          </a:blip>
          <a:srcRect t="26736" b="30906"/>
          <a:stretch/>
        </p:blipFill>
        <p:spPr>
          <a:xfrm>
            <a:off x="7474166" y="6252638"/>
            <a:ext cx="975870" cy="551155"/>
          </a:xfrm>
          <a:prstGeom prst="rect">
            <a:avLst/>
          </a:prstGeom>
        </p:spPr>
      </p:pic>
      <p:sp>
        <p:nvSpPr>
          <p:cNvPr id="8" name="Slide Number Placeholder 102">
            <a:extLst>
              <a:ext uri="{FF2B5EF4-FFF2-40B4-BE49-F238E27FC236}">
                <a16:creationId xmlns:a16="http://schemas.microsoft.com/office/drawing/2014/main" id="{A00F2676-DEAE-461D-80E3-9CE7EC56B906}"/>
              </a:ext>
            </a:extLst>
          </p:cNvPr>
          <p:cNvSpPr txBox="1">
            <a:spLocks/>
          </p:cNvSpPr>
          <p:nvPr/>
        </p:nvSpPr>
        <p:spPr>
          <a:xfrm>
            <a:off x="6869720" y="6356354"/>
            <a:ext cx="2133600" cy="365125"/>
          </a:xfrm>
          <a:prstGeom prst="rect">
            <a:avLst/>
          </a:prstGeom>
        </p:spPr>
        <p:txBody>
          <a:bodyPr vert="horz" lIns="121920" tIns="60960" rIns="121920" bIns="6096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04198DC-2EF7-4B34-A789-AD3A4CDEBD28}" type="slidenum">
              <a:rPr lang="en-US" sz="1600"/>
              <a:pPr/>
              <a:t>19</a:t>
            </a:fld>
            <a:endParaRPr lang="en-US" sz="1600" dirty="0"/>
          </a:p>
        </p:txBody>
      </p:sp>
      <p:sp>
        <p:nvSpPr>
          <p:cNvPr id="10" name="Title 1">
            <a:extLst>
              <a:ext uri="{FF2B5EF4-FFF2-40B4-BE49-F238E27FC236}">
                <a16:creationId xmlns:a16="http://schemas.microsoft.com/office/drawing/2014/main" id="{3BE89834-BD39-E245-B3F9-8249364136DD}"/>
              </a:ext>
            </a:extLst>
          </p:cNvPr>
          <p:cNvSpPr txBox="1">
            <a:spLocks/>
          </p:cNvSpPr>
          <p:nvPr/>
        </p:nvSpPr>
        <p:spPr>
          <a:xfrm>
            <a:off x="185738" y="315051"/>
            <a:ext cx="8439983" cy="457200"/>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002060"/>
                </a:solidFill>
              </a:rPr>
              <a:t>Service Discovery</a:t>
            </a:r>
          </a:p>
        </p:txBody>
      </p:sp>
      <p:pic>
        <p:nvPicPr>
          <p:cNvPr id="11" name="Picture 10" descr="Screen Shot 2019-03-17 at 9.12.21 AM.png"/>
          <p:cNvPicPr>
            <a:picLocks noChangeAspect="1"/>
          </p:cNvPicPr>
          <p:nvPr/>
        </p:nvPicPr>
        <p:blipFill>
          <a:blip r:embed="rId5"/>
          <a:stretch>
            <a:fillRect/>
          </a:stretch>
        </p:blipFill>
        <p:spPr>
          <a:xfrm>
            <a:off x="1885439" y="1489457"/>
            <a:ext cx="5622349" cy="1884193"/>
          </a:xfrm>
          <a:prstGeom prst="rect">
            <a:avLst/>
          </a:prstGeom>
        </p:spPr>
      </p:pic>
      <p:pic>
        <p:nvPicPr>
          <p:cNvPr id="12" name="Picture 11" descr="Screen Shot 2019-03-17 at 9.12.39 AM.png">
            <a:extLst>
              <a:ext uri="{FF2B5EF4-FFF2-40B4-BE49-F238E27FC236}">
                <a16:creationId xmlns:a16="http://schemas.microsoft.com/office/drawing/2014/main" id="{D29EAF4D-791C-6246-86FA-10A91A862720}"/>
              </a:ext>
            </a:extLst>
          </p:cNvPr>
          <p:cNvPicPr>
            <a:picLocks noChangeAspect="1"/>
          </p:cNvPicPr>
          <p:nvPr/>
        </p:nvPicPr>
        <p:blipFill>
          <a:blip r:embed="rId6"/>
          <a:stretch>
            <a:fillRect/>
          </a:stretch>
        </p:blipFill>
        <p:spPr>
          <a:xfrm>
            <a:off x="2045530" y="4490738"/>
            <a:ext cx="5302166" cy="786231"/>
          </a:xfrm>
          <a:prstGeom prst="rect">
            <a:avLst/>
          </a:prstGeom>
        </p:spPr>
      </p:pic>
      <p:sp>
        <p:nvSpPr>
          <p:cNvPr id="2" name="Down Arrow 1">
            <a:extLst>
              <a:ext uri="{FF2B5EF4-FFF2-40B4-BE49-F238E27FC236}">
                <a16:creationId xmlns:a16="http://schemas.microsoft.com/office/drawing/2014/main" id="{789AAF74-DAF4-D04D-95CD-3C7F4D78271A}"/>
              </a:ext>
            </a:extLst>
          </p:cNvPr>
          <p:cNvSpPr/>
          <p:nvPr/>
        </p:nvSpPr>
        <p:spPr>
          <a:xfrm>
            <a:off x="4104849" y="3766914"/>
            <a:ext cx="720080" cy="475967"/>
          </a:xfrm>
          <a:prstGeom prst="downArrow">
            <a:avLst>
              <a:gd name="adj1" fmla="val 50000"/>
              <a:gd name="adj2" fmla="val 47371"/>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649782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005"/>
        <p:cNvGrpSpPr/>
        <p:nvPr/>
      </p:nvGrpSpPr>
      <p:grpSpPr>
        <a:xfrm>
          <a:off x="0" y="0"/>
          <a:ext cx="0" cy="0"/>
          <a:chOff x="0" y="0"/>
          <a:chExt cx="0" cy="0"/>
        </a:xfrm>
      </p:grpSpPr>
      <p:sp>
        <p:nvSpPr>
          <p:cNvPr id="2007" name="Google Shape;2007;p271"/>
          <p:cNvSpPr txBox="1">
            <a:spLocks noGrp="1"/>
          </p:cNvSpPr>
          <p:nvPr>
            <p:ph type="body" idx="1"/>
          </p:nvPr>
        </p:nvSpPr>
        <p:spPr>
          <a:xfrm>
            <a:off x="592931" y="2249601"/>
            <a:ext cx="8155533" cy="2333400"/>
          </a:xfrm>
          <a:prstGeom prst="rect">
            <a:avLst/>
          </a:prstGeom>
          <a:noFill/>
          <a:ln>
            <a:noFill/>
          </a:ln>
        </p:spPr>
        <p:txBody>
          <a:bodyPr spcFirstLastPara="1" vert="horz" wrap="square" lIns="91425" tIns="45700" rIns="91425" bIns="45700" rtlCol="0" anchor="t" anchorCtr="0">
            <a:noAutofit/>
          </a:bodyPr>
          <a:lstStyle/>
          <a:p>
            <a:pPr marL="457200" indent="-482600">
              <a:spcBef>
                <a:spcPts val="0"/>
              </a:spcBef>
              <a:buClr>
                <a:srgbClr val="000000"/>
              </a:buClr>
              <a:buSzPts val="2200"/>
              <a:buFont typeface="Noto Sans Symbols"/>
              <a:buChar char="▪"/>
            </a:pPr>
            <a:r>
              <a:rPr lang="en-US" sz="2000" dirty="0">
                <a:solidFill>
                  <a:schemeClr val="dk1"/>
                </a:solidFill>
                <a:latin typeface="Calibri"/>
                <a:ea typeface="Calibri"/>
                <a:cs typeface="Calibri"/>
                <a:sym typeface="Calibri"/>
              </a:rPr>
              <a:t>If deployment is exposed publicly, the service will load-balance traffic to only active and available pods</a:t>
            </a:r>
            <a:endParaRPr sz="2000" b="1" dirty="0">
              <a:solidFill>
                <a:schemeClr val="dk1"/>
              </a:solidFill>
              <a:latin typeface="Calibri"/>
              <a:ea typeface="Calibri"/>
              <a:cs typeface="Calibri"/>
              <a:sym typeface="Calibri"/>
            </a:endParaRPr>
          </a:p>
          <a:p>
            <a:pPr marL="457200" indent="-482600">
              <a:spcBef>
                <a:spcPts val="600"/>
              </a:spcBef>
              <a:buClr>
                <a:srgbClr val="000000"/>
              </a:buClr>
              <a:buSzPts val="2200"/>
              <a:buFont typeface="Noto Sans Symbols"/>
              <a:buChar char="▪"/>
            </a:pPr>
            <a:r>
              <a:rPr lang="en-US" sz="2000" dirty="0">
                <a:solidFill>
                  <a:schemeClr val="dk1"/>
                </a:solidFill>
                <a:latin typeface="Calibri"/>
                <a:ea typeface="Calibri"/>
                <a:cs typeface="Calibri"/>
                <a:sym typeface="Calibri"/>
              </a:rPr>
              <a:t>Used to enable zero downtime updates</a:t>
            </a:r>
            <a:endParaRPr sz="2000" b="1" dirty="0">
              <a:solidFill>
                <a:schemeClr val="dk1"/>
              </a:solidFill>
              <a:latin typeface="Calibri"/>
              <a:ea typeface="Calibri"/>
              <a:cs typeface="Calibri"/>
              <a:sym typeface="Calibri"/>
            </a:endParaRPr>
          </a:p>
          <a:p>
            <a:pPr marL="457200" indent="-482600">
              <a:spcBef>
                <a:spcPts val="600"/>
              </a:spcBef>
              <a:buClr>
                <a:srgbClr val="000000"/>
              </a:buClr>
              <a:buSzPts val="2200"/>
              <a:buFont typeface="Noto Sans Symbols"/>
              <a:buChar char="▪"/>
            </a:pPr>
            <a:r>
              <a:rPr lang="en-US" sz="2000" dirty="0">
                <a:solidFill>
                  <a:schemeClr val="dk1"/>
                </a:solidFill>
                <a:latin typeface="Calibri"/>
                <a:ea typeface="Calibri"/>
                <a:cs typeface="Calibri"/>
                <a:sym typeface="Calibri"/>
              </a:rPr>
              <a:t>Allows greater application update frequency</a:t>
            </a:r>
            <a:endParaRPr sz="2000" b="1" dirty="0">
              <a:solidFill>
                <a:schemeClr val="dk1"/>
              </a:solidFill>
              <a:latin typeface="Calibri"/>
              <a:ea typeface="Calibri"/>
              <a:cs typeface="Calibri"/>
              <a:sym typeface="Calibri"/>
            </a:endParaRPr>
          </a:p>
          <a:p>
            <a:pPr marL="457200" indent="-482600">
              <a:spcBef>
                <a:spcPts val="600"/>
              </a:spcBef>
              <a:buClr>
                <a:srgbClr val="000000"/>
              </a:buClr>
              <a:buSzPts val="2200"/>
              <a:buFont typeface="Noto Sans Symbols"/>
              <a:buChar char="▪"/>
            </a:pPr>
            <a:r>
              <a:rPr lang="en-US" sz="2000" dirty="0">
                <a:solidFill>
                  <a:schemeClr val="dk1"/>
                </a:solidFill>
                <a:latin typeface="Calibri"/>
                <a:ea typeface="Calibri"/>
                <a:cs typeface="Calibri"/>
                <a:sym typeface="Calibri"/>
              </a:rPr>
              <a:t>Can also be leveraged to rollback to previous versions</a:t>
            </a:r>
            <a:endParaRPr sz="2000" b="1" dirty="0">
              <a:solidFill>
                <a:schemeClr val="dk1"/>
              </a:solidFill>
              <a:latin typeface="Calibri"/>
              <a:ea typeface="Calibri"/>
              <a:cs typeface="Calibri"/>
              <a:sym typeface="Calibri"/>
            </a:endParaRPr>
          </a:p>
        </p:txBody>
      </p:sp>
      <p:sp>
        <p:nvSpPr>
          <p:cNvPr id="2008" name="Google Shape;2008;p271"/>
          <p:cNvSpPr txBox="1"/>
          <p:nvPr/>
        </p:nvSpPr>
        <p:spPr>
          <a:xfrm>
            <a:off x="592931" y="1617936"/>
            <a:ext cx="8036719" cy="609600"/>
          </a:xfrm>
          <a:prstGeom prst="rect">
            <a:avLst/>
          </a:prstGeom>
          <a:noFill/>
          <a:ln>
            <a:noFill/>
          </a:ln>
        </p:spPr>
        <p:txBody>
          <a:bodyPr spcFirstLastPara="1" wrap="square" lIns="91425" tIns="45700" rIns="91425" bIns="45700" anchor="t" anchorCtr="0">
            <a:noAutofit/>
          </a:bodyPr>
          <a:lstStyle/>
          <a:p>
            <a:pPr>
              <a:lnSpc>
                <a:spcPct val="80000"/>
              </a:lnSpc>
              <a:buClr>
                <a:schemeClr val="accent3"/>
              </a:buClr>
              <a:buSzPts val="1800"/>
            </a:pPr>
            <a:r>
              <a:rPr lang="en-US" b="1" dirty="0">
                <a:solidFill>
                  <a:schemeClr val="dk1"/>
                </a:solidFill>
                <a:latin typeface="Calibri"/>
                <a:ea typeface="Calibri"/>
                <a:cs typeface="Calibri"/>
                <a:sym typeface="Calibri"/>
              </a:rPr>
              <a:t>Updates the pods in a serial manner will load balancing traffic to available instances </a:t>
            </a:r>
            <a:endParaRPr dirty="0">
              <a:solidFill>
                <a:srgbClr val="000000"/>
              </a:solidFill>
              <a:latin typeface="Arial"/>
              <a:ea typeface="Arial"/>
              <a:cs typeface="Arial"/>
              <a:sym typeface="Arial"/>
            </a:endParaRPr>
          </a:p>
        </p:txBody>
      </p:sp>
      <p:pic>
        <p:nvPicPr>
          <p:cNvPr id="2009" name="Google Shape;2009;p271"/>
          <p:cNvPicPr preferRelativeResize="0"/>
          <p:nvPr/>
        </p:nvPicPr>
        <p:blipFill rotWithShape="1">
          <a:blip r:embed="rId3">
            <a:alphaModFix/>
          </a:blip>
          <a:srcRect/>
          <a:stretch/>
        </p:blipFill>
        <p:spPr>
          <a:xfrm>
            <a:off x="927905" y="4191002"/>
            <a:ext cx="1535047" cy="1791279"/>
          </a:xfrm>
          <a:prstGeom prst="rect">
            <a:avLst/>
          </a:prstGeom>
          <a:noFill/>
          <a:ln>
            <a:noFill/>
          </a:ln>
        </p:spPr>
      </p:pic>
      <p:pic>
        <p:nvPicPr>
          <p:cNvPr id="2010" name="Google Shape;2010;p271"/>
          <p:cNvPicPr preferRelativeResize="0"/>
          <p:nvPr/>
        </p:nvPicPr>
        <p:blipFill rotWithShape="1">
          <a:blip r:embed="rId4">
            <a:alphaModFix/>
          </a:blip>
          <a:srcRect/>
          <a:stretch/>
        </p:blipFill>
        <p:spPr>
          <a:xfrm>
            <a:off x="2803779" y="4191000"/>
            <a:ext cx="1480399" cy="1840660"/>
          </a:xfrm>
          <a:prstGeom prst="rect">
            <a:avLst/>
          </a:prstGeom>
          <a:noFill/>
          <a:ln>
            <a:noFill/>
          </a:ln>
        </p:spPr>
      </p:pic>
      <p:pic>
        <p:nvPicPr>
          <p:cNvPr id="2011" name="Google Shape;2011;p271"/>
          <p:cNvPicPr preferRelativeResize="0"/>
          <p:nvPr/>
        </p:nvPicPr>
        <p:blipFill rotWithShape="1">
          <a:blip r:embed="rId5">
            <a:alphaModFix/>
          </a:blip>
          <a:srcRect/>
          <a:stretch/>
        </p:blipFill>
        <p:spPr>
          <a:xfrm>
            <a:off x="4400550" y="4191000"/>
            <a:ext cx="1466585" cy="1840660"/>
          </a:xfrm>
          <a:prstGeom prst="rect">
            <a:avLst/>
          </a:prstGeom>
          <a:noFill/>
          <a:ln>
            <a:noFill/>
          </a:ln>
        </p:spPr>
      </p:pic>
      <p:pic>
        <p:nvPicPr>
          <p:cNvPr id="2012" name="Google Shape;2012;p271"/>
          <p:cNvPicPr preferRelativeResize="0"/>
          <p:nvPr/>
        </p:nvPicPr>
        <p:blipFill rotWithShape="1">
          <a:blip r:embed="rId6">
            <a:alphaModFix/>
          </a:blip>
          <a:srcRect/>
          <a:stretch/>
        </p:blipFill>
        <p:spPr>
          <a:xfrm>
            <a:off x="6242854" y="4133563"/>
            <a:ext cx="1700996" cy="1962439"/>
          </a:xfrm>
          <a:prstGeom prst="rect">
            <a:avLst/>
          </a:prstGeom>
          <a:noFill/>
          <a:ln>
            <a:noFill/>
          </a:ln>
        </p:spPr>
      </p:pic>
      <p:sp>
        <p:nvSpPr>
          <p:cNvPr id="2013" name="Google Shape;2013;p271"/>
          <p:cNvSpPr/>
          <p:nvPr/>
        </p:nvSpPr>
        <p:spPr>
          <a:xfrm>
            <a:off x="2628900" y="4953000"/>
            <a:ext cx="228600" cy="304800"/>
          </a:xfrm>
          <a:prstGeom prst="rightArrow">
            <a:avLst>
              <a:gd name="adj1" fmla="val 50000"/>
              <a:gd name="adj2" fmla="val 50000"/>
            </a:avLst>
          </a:prstGeom>
          <a:solidFill>
            <a:schemeClr val="accent1"/>
          </a:solidFill>
          <a:ln w="12700" cap="flat" cmpd="sng">
            <a:solidFill>
              <a:srgbClr val="6C9000"/>
            </a:solidFill>
            <a:prstDash val="solid"/>
            <a:miter lim="800000"/>
            <a:headEnd type="none" w="sm" len="sm"/>
            <a:tailEnd type="none" w="sm" len="sm"/>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Arial"/>
              <a:ea typeface="Arial"/>
              <a:cs typeface="Arial"/>
              <a:sym typeface="Arial"/>
            </a:endParaRPr>
          </a:p>
        </p:txBody>
      </p:sp>
      <p:sp>
        <p:nvSpPr>
          <p:cNvPr id="2014" name="Google Shape;2014;p271"/>
          <p:cNvSpPr/>
          <p:nvPr/>
        </p:nvSpPr>
        <p:spPr>
          <a:xfrm>
            <a:off x="6014255" y="4900551"/>
            <a:ext cx="228600" cy="304800"/>
          </a:xfrm>
          <a:prstGeom prst="rightArrow">
            <a:avLst>
              <a:gd name="adj1" fmla="val 50000"/>
              <a:gd name="adj2" fmla="val 50000"/>
            </a:avLst>
          </a:prstGeom>
          <a:solidFill>
            <a:schemeClr val="accent1"/>
          </a:solidFill>
          <a:ln w="12700" cap="flat" cmpd="sng">
            <a:solidFill>
              <a:srgbClr val="6C9000"/>
            </a:solidFill>
            <a:prstDash val="solid"/>
            <a:miter lim="800000"/>
            <a:headEnd type="none" w="sm" len="sm"/>
            <a:tailEnd type="none" w="sm" len="sm"/>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Arial"/>
              <a:ea typeface="Arial"/>
              <a:cs typeface="Arial"/>
              <a:sym typeface="Arial"/>
            </a:endParaRPr>
          </a:p>
        </p:txBody>
      </p:sp>
      <p:sp>
        <p:nvSpPr>
          <p:cNvPr id="2015" name="Google Shape;2015;p271"/>
          <p:cNvSpPr/>
          <p:nvPr/>
        </p:nvSpPr>
        <p:spPr>
          <a:xfrm>
            <a:off x="4343400" y="4917374"/>
            <a:ext cx="228600" cy="304800"/>
          </a:xfrm>
          <a:prstGeom prst="rightArrow">
            <a:avLst>
              <a:gd name="adj1" fmla="val 50000"/>
              <a:gd name="adj2" fmla="val 50000"/>
            </a:avLst>
          </a:prstGeom>
          <a:solidFill>
            <a:schemeClr val="accent1"/>
          </a:solidFill>
          <a:ln w="12700" cap="flat" cmpd="sng">
            <a:solidFill>
              <a:srgbClr val="6C9000"/>
            </a:solidFill>
            <a:prstDash val="solid"/>
            <a:miter lim="800000"/>
            <a:headEnd type="none" w="sm" len="sm"/>
            <a:tailEnd type="none" w="sm" len="sm"/>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Arial"/>
              <a:ea typeface="Arial"/>
              <a:cs typeface="Arial"/>
              <a:sym typeface="Arial"/>
            </a:endParaRPr>
          </a:p>
        </p:txBody>
      </p:sp>
      <p:cxnSp>
        <p:nvCxnSpPr>
          <p:cNvPr id="12" name="Straight Connector 11">
            <a:extLst>
              <a:ext uri="{FF2B5EF4-FFF2-40B4-BE49-F238E27FC236}">
                <a16:creationId xmlns:a16="http://schemas.microsoft.com/office/drawing/2014/main" id="{D2EB4841-4E96-487D-ABC4-B5548C00F462}"/>
              </a:ext>
            </a:extLst>
          </p:cNvPr>
          <p:cNvCxnSpPr>
            <a:cxnSpLocks/>
          </p:cNvCxnSpPr>
          <p:nvPr/>
        </p:nvCxnSpPr>
        <p:spPr>
          <a:xfrm>
            <a:off x="1" y="6172200"/>
            <a:ext cx="9144001"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4FA1DC61-98B9-4D2E-95B3-4BE126C9E1EA}"/>
              </a:ext>
            </a:extLst>
          </p:cNvPr>
          <p:cNvSpPr txBox="1"/>
          <p:nvPr/>
        </p:nvSpPr>
        <p:spPr>
          <a:xfrm>
            <a:off x="92140" y="6317931"/>
            <a:ext cx="3008174" cy="420564"/>
          </a:xfrm>
          <a:prstGeom prst="rect">
            <a:avLst/>
          </a:prstGeom>
          <a:noFill/>
        </p:spPr>
        <p:txBody>
          <a:bodyPr wrap="square" rtlCol="0">
            <a:spAutoFit/>
          </a:bodyPr>
          <a:lstStyle/>
          <a:p>
            <a:pPr algn="ctr"/>
            <a:r>
              <a:rPr lang="en-US" sz="2133" dirty="0">
                <a:solidFill>
                  <a:schemeClr val="bg2">
                    <a:lumMod val="25000"/>
                  </a:schemeClr>
                </a:solidFill>
              </a:rPr>
              <a:t>Agile Brains Consulting</a:t>
            </a:r>
          </a:p>
        </p:txBody>
      </p:sp>
      <p:sp>
        <p:nvSpPr>
          <p:cNvPr id="14" name="TextBox 13">
            <a:extLst>
              <a:ext uri="{FF2B5EF4-FFF2-40B4-BE49-F238E27FC236}">
                <a16:creationId xmlns:a16="http://schemas.microsoft.com/office/drawing/2014/main" id="{DB8D0BBB-5988-46AA-9EAD-707B6004C7B9}"/>
              </a:ext>
            </a:extLst>
          </p:cNvPr>
          <p:cNvSpPr txBox="1"/>
          <p:nvPr/>
        </p:nvSpPr>
        <p:spPr>
          <a:xfrm>
            <a:off x="2636042" y="6490034"/>
            <a:ext cx="4393407" cy="415806"/>
          </a:xfrm>
          <a:prstGeom prst="rect">
            <a:avLst/>
          </a:prstGeom>
          <a:noFill/>
        </p:spPr>
        <p:txBody>
          <a:bodyPr wrap="square" rtlCol="0">
            <a:spAutoFit/>
          </a:bodyPr>
          <a:lstStyle/>
          <a:p>
            <a:pPr algn="ctr"/>
            <a:r>
              <a:rPr lang="en-US" sz="1051" dirty="0">
                <a:solidFill>
                  <a:schemeClr val="bg2">
                    <a:lumMod val="50000"/>
                  </a:schemeClr>
                </a:solidFill>
              </a:rPr>
              <a:t>©Agile Brains Consulting Inc. All rights reserved. Not to be reproduced without prior written consent.</a:t>
            </a:r>
          </a:p>
        </p:txBody>
      </p:sp>
      <p:pic>
        <p:nvPicPr>
          <p:cNvPr id="15" name="Picture 14" descr="A close up of a sign&#10;&#10;Description generated with high confidence">
            <a:extLst>
              <a:ext uri="{FF2B5EF4-FFF2-40B4-BE49-F238E27FC236}">
                <a16:creationId xmlns:a16="http://schemas.microsoft.com/office/drawing/2014/main" id="{62ED1D3C-94ED-4E66-AC1F-BA34BDBDD45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85738" y="6273801"/>
            <a:ext cx="407193" cy="542924"/>
          </a:xfrm>
          <a:prstGeom prst="rect">
            <a:avLst/>
          </a:prstGeom>
        </p:spPr>
      </p:pic>
      <p:pic>
        <p:nvPicPr>
          <p:cNvPr id="16" name="Picture 15">
            <a:extLst>
              <a:ext uri="{FF2B5EF4-FFF2-40B4-BE49-F238E27FC236}">
                <a16:creationId xmlns:a16="http://schemas.microsoft.com/office/drawing/2014/main" id="{7B32E106-9E99-4EB7-9524-D39048EF644E}"/>
              </a:ext>
            </a:extLst>
          </p:cNvPr>
          <p:cNvPicPr>
            <a:picLocks noChangeAspect="1"/>
          </p:cNvPicPr>
          <p:nvPr/>
        </p:nvPicPr>
        <p:blipFill rotWithShape="1">
          <a:blip r:embed="rId8">
            <a:extLst>
              <a:ext uri="{28A0092B-C50C-407E-A947-70E740481C1C}">
                <a14:useLocalDpi xmlns:a14="http://schemas.microsoft.com/office/drawing/2010/main" val="0"/>
              </a:ext>
            </a:extLst>
          </a:blip>
          <a:srcRect t="26736" b="30906"/>
          <a:stretch/>
        </p:blipFill>
        <p:spPr>
          <a:xfrm>
            <a:off x="7474166" y="6252636"/>
            <a:ext cx="975870" cy="551155"/>
          </a:xfrm>
          <a:prstGeom prst="rect">
            <a:avLst/>
          </a:prstGeom>
        </p:spPr>
      </p:pic>
      <p:sp>
        <p:nvSpPr>
          <p:cNvPr id="17" name="Slide Number Placeholder 102">
            <a:extLst>
              <a:ext uri="{FF2B5EF4-FFF2-40B4-BE49-F238E27FC236}">
                <a16:creationId xmlns:a16="http://schemas.microsoft.com/office/drawing/2014/main" id="{A00F2676-DEAE-461D-80E3-9CE7EC56B906}"/>
              </a:ext>
            </a:extLst>
          </p:cNvPr>
          <p:cNvSpPr txBox="1">
            <a:spLocks/>
          </p:cNvSpPr>
          <p:nvPr/>
        </p:nvSpPr>
        <p:spPr>
          <a:xfrm>
            <a:off x="6869720" y="6356352"/>
            <a:ext cx="2133600" cy="365125"/>
          </a:xfrm>
          <a:prstGeom prst="rect">
            <a:avLst/>
          </a:prstGeom>
        </p:spPr>
        <p:txBody>
          <a:bodyPr vert="horz" lIns="121920" tIns="60960" rIns="121920" bIns="6096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04198DC-2EF7-4B34-A789-AD3A4CDEBD28}" type="slidenum">
              <a:rPr lang="en-US" sz="1600"/>
              <a:pPr/>
              <a:t>2</a:t>
            </a:fld>
            <a:endParaRPr lang="en-US" sz="1600" dirty="0"/>
          </a:p>
        </p:txBody>
      </p:sp>
      <p:sp>
        <p:nvSpPr>
          <p:cNvPr id="18" name="Title 1">
            <a:extLst>
              <a:ext uri="{FF2B5EF4-FFF2-40B4-BE49-F238E27FC236}">
                <a16:creationId xmlns:a16="http://schemas.microsoft.com/office/drawing/2014/main" id="{99596E79-20B8-5D46-9CED-69E620A8DC34}"/>
              </a:ext>
            </a:extLst>
          </p:cNvPr>
          <p:cNvSpPr txBox="1">
            <a:spLocks/>
          </p:cNvSpPr>
          <p:nvPr/>
        </p:nvSpPr>
        <p:spPr>
          <a:xfrm>
            <a:off x="563336" y="160555"/>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002060"/>
                </a:solidFill>
              </a:rPr>
              <a:t>Kubernetes: Rolling Update</a:t>
            </a:r>
          </a:p>
        </p:txBody>
      </p:sp>
    </p:spTree>
    <p:extLst>
      <p:ext uri="{BB962C8B-B14F-4D97-AF65-F5344CB8AC3E}">
        <p14:creationId xmlns:p14="http://schemas.microsoft.com/office/powerpoint/2010/main" val="18313668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D2EB4841-4E96-487D-ABC4-B5548C00F462}"/>
              </a:ext>
            </a:extLst>
          </p:cNvPr>
          <p:cNvCxnSpPr>
            <a:cxnSpLocks/>
          </p:cNvCxnSpPr>
          <p:nvPr/>
        </p:nvCxnSpPr>
        <p:spPr>
          <a:xfrm>
            <a:off x="2" y="6172200"/>
            <a:ext cx="9144001"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4FA1DC61-98B9-4D2E-95B3-4BE126C9E1EA}"/>
              </a:ext>
            </a:extLst>
          </p:cNvPr>
          <p:cNvSpPr txBox="1"/>
          <p:nvPr/>
        </p:nvSpPr>
        <p:spPr>
          <a:xfrm>
            <a:off x="92140" y="6317931"/>
            <a:ext cx="3008174" cy="420564"/>
          </a:xfrm>
          <a:prstGeom prst="rect">
            <a:avLst/>
          </a:prstGeom>
          <a:noFill/>
        </p:spPr>
        <p:txBody>
          <a:bodyPr wrap="square" rtlCol="0">
            <a:spAutoFit/>
          </a:bodyPr>
          <a:lstStyle/>
          <a:p>
            <a:pPr algn="ctr"/>
            <a:r>
              <a:rPr lang="en-US" sz="2133" dirty="0">
                <a:solidFill>
                  <a:schemeClr val="bg2">
                    <a:lumMod val="25000"/>
                  </a:schemeClr>
                </a:solidFill>
              </a:rPr>
              <a:t>Agile Brains Consulting</a:t>
            </a:r>
          </a:p>
        </p:txBody>
      </p:sp>
      <p:sp>
        <p:nvSpPr>
          <p:cNvPr id="5" name="TextBox 4">
            <a:extLst>
              <a:ext uri="{FF2B5EF4-FFF2-40B4-BE49-F238E27FC236}">
                <a16:creationId xmlns:a16="http://schemas.microsoft.com/office/drawing/2014/main" id="{DB8D0BBB-5988-46AA-9EAD-707B6004C7B9}"/>
              </a:ext>
            </a:extLst>
          </p:cNvPr>
          <p:cNvSpPr txBox="1"/>
          <p:nvPr/>
        </p:nvSpPr>
        <p:spPr>
          <a:xfrm>
            <a:off x="2636042" y="6490035"/>
            <a:ext cx="4393407" cy="415806"/>
          </a:xfrm>
          <a:prstGeom prst="rect">
            <a:avLst/>
          </a:prstGeom>
          <a:noFill/>
        </p:spPr>
        <p:txBody>
          <a:bodyPr wrap="square" rtlCol="0">
            <a:spAutoFit/>
          </a:bodyPr>
          <a:lstStyle/>
          <a:p>
            <a:pPr algn="ctr"/>
            <a:r>
              <a:rPr lang="en-US" sz="1051" dirty="0">
                <a:solidFill>
                  <a:schemeClr val="bg2">
                    <a:lumMod val="50000"/>
                  </a:schemeClr>
                </a:solidFill>
              </a:rPr>
              <a:t>©Agile Brains Consulting Inc. All rights reserved. Not to be reproduced without prior written consent.</a:t>
            </a:r>
          </a:p>
        </p:txBody>
      </p:sp>
      <p:pic>
        <p:nvPicPr>
          <p:cNvPr id="6" name="Picture 5" descr="A close up of a sign&#10;&#10;Description generated with high confidence">
            <a:extLst>
              <a:ext uri="{FF2B5EF4-FFF2-40B4-BE49-F238E27FC236}">
                <a16:creationId xmlns:a16="http://schemas.microsoft.com/office/drawing/2014/main" id="{62ED1D3C-94ED-4E66-AC1F-BA34BDBDD45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5738" y="6273801"/>
            <a:ext cx="407193" cy="542924"/>
          </a:xfrm>
          <a:prstGeom prst="rect">
            <a:avLst/>
          </a:prstGeom>
        </p:spPr>
      </p:pic>
      <p:pic>
        <p:nvPicPr>
          <p:cNvPr id="7" name="Picture 6">
            <a:extLst>
              <a:ext uri="{FF2B5EF4-FFF2-40B4-BE49-F238E27FC236}">
                <a16:creationId xmlns:a16="http://schemas.microsoft.com/office/drawing/2014/main" id="{7B32E106-9E99-4EB7-9524-D39048EF644E}"/>
              </a:ext>
            </a:extLst>
          </p:cNvPr>
          <p:cNvPicPr>
            <a:picLocks noChangeAspect="1"/>
          </p:cNvPicPr>
          <p:nvPr/>
        </p:nvPicPr>
        <p:blipFill rotWithShape="1">
          <a:blip r:embed="rId4">
            <a:extLst>
              <a:ext uri="{28A0092B-C50C-407E-A947-70E740481C1C}">
                <a14:useLocalDpi xmlns:a14="http://schemas.microsoft.com/office/drawing/2010/main" val="0"/>
              </a:ext>
            </a:extLst>
          </a:blip>
          <a:srcRect t="26736" b="30906"/>
          <a:stretch/>
        </p:blipFill>
        <p:spPr>
          <a:xfrm>
            <a:off x="7474166" y="6252638"/>
            <a:ext cx="975870" cy="551155"/>
          </a:xfrm>
          <a:prstGeom prst="rect">
            <a:avLst/>
          </a:prstGeom>
        </p:spPr>
      </p:pic>
      <p:sp>
        <p:nvSpPr>
          <p:cNvPr id="8" name="Slide Number Placeholder 102">
            <a:extLst>
              <a:ext uri="{FF2B5EF4-FFF2-40B4-BE49-F238E27FC236}">
                <a16:creationId xmlns:a16="http://schemas.microsoft.com/office/drawing/2014/main" id="{A00F2676-DEAE-461D-80E3-9CE7EC56B906}"/>
              </a:ext>
            </a:extLst>
          </p:cNvPr>
          <p:cNvSpPr txBox="1">
            <a:spLocks/>
          </p:cNvSpPr>
          <p:nvPr/>
        </p:nvSpPr>
        <p:spPr>
          <a:xfrm>
            <a:off x="6869720" y="6356354"/>
            <a:ext cx="2133600" cy="365125"/>
          </a:xfrm>
          <a:prstGeom prst="rect">
            <a:avLst/>
          </a:prstGeom>
        </p:spPr>
        <p:txBody>
          <a:bodyPr vert="horz" lIns="121920" tIns="60960" rIns="121920" bIns="6096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04198DC-2EF7-4B34-A789-AD3A4CDEBD28}" type="slidenum">
              <a:rPr lang="en-US" sz="1600"/>
              <a:pPr/>
              <a:t>20</a:t>
            </a:fld>
            <a:endParaRPr lang="en-US" sz="1600" dirty="0"/>
          </a:p>
        </p:txBody>
      </p:sp>
      <p:sp>
        <p:nvSpPr>
          <p:cNvPr id="10" name="Title 1">
            <a:extLst>
              <a:ext uri="{FF2B5EF4-FFF2-40B4-BE49-F238E27FC236}">
                <a16:creationId xmlns:a16="http://schemas.microsoft.com/office/drawing/2014/main" id="{3BE89834-BD39-E245-B3F9-8249364136DD}"/>
              </a:ext>
            </a:extLst>
          </p:cNvPr>
          <p:cNvSpPr txBox="1">
            <a:spLocks/>
          </p:cNvSpPr>
          <p:nvPr/>
        </p:nvSpPr>
        <p:spPr>
          <a:xfrm>
            <a:off x="395536" y="332656"/>
            <a:ext cx="8439983" cy="457200"/>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002060"/>
                </a:solidFill>
              </a:rPr>
              <a:t>Service Discovery</a:t>
            </a:r>
          </a:p>
        </p:txBody>
      </p:sp>
      <p:sp>
        <p:nvSpPr>
          <p:cNvPr id="2" name="TextBox 1">
            <a:extLst>
              <a:ext uri="{FF2B5EF4-FFF2-40B4-BE49-F238E27FC236}">
                <a16:creationId xmlns:a16="http://schemas.microsoft.com/office/drawing/2014/main" id="{394E7DA6-CFB1-254E-82AE-BB67AA393FA9}"/>
              </a:ext>
            </a:extLst>
          </p:cNvPr>
          <p:cNvSpPr txBox="1"/>
          <p:nvPr/>
        </p:nvSpPr>
        <p:spPr>
          <a:xfrm>
            <a:off x="393659" y="1457236"/>
            <a:ext cx="8056377" cy="3594638"/>
          </a:xfrm>
          <a:prstGeom prst="rect">
            <a:avLst/>
          </a:prstGeom>
          <a:noFill/>
        </p:spPr>
        <p:txBody>
          <a:bodyPr wrap="square" rtlCol="0">
            <a:spAutoFit/>
          </a:bodyPr>
          <a:lstStyle/>
          <a:p>
            <a:pPr>
              <a:lnSpc>
                <a:spcPct val="150000"/>
              </a:lnSpc>
            </a:pPr>
            <a:r>
              <a:rPr lang="en-US" sz="2200" dirty="0"/>
              <a:t>What should Service Discovery provide?</a:t>
            </a:r>
          </a:p>
          <a:p>
            <a:pPr marL="285750" indent="-285750">
              <a:lnSpc>
                <a:spcPct val="150000"/>
              </a:lnSpc>
              <a:buFontTx/>
              <a:buChar char="-"/>
            </a:pPr>
            <a:r>
              <a:rPr lang="en-US" sz="2200" b="1" dirty="0"/>
              <a:t>Discover services </a:t>
            </a:r>
            <a:r>
              <a:rPr lang="en-US" sz="2200" dirty="0"/>
              <a:t>dynamically to get IP address and port details to communicate with other services</a:t>
            </a:r>
          </a:p>
          <a:p>
            <a:pPr marL="285750" indent="-285750">
              <a:lnSpc>
                <a:spcPct val="150000"/>
              </a:lnSpc>
              <a:buFontTx/>
              <a:buChar char="-"/>
            </a:pPr>
            <a:r>
              <a:rPr lang="en-US" sz="2200" b="1" dirty="0"/>
              <a:t>Health check</a:t>
            </a:r>
            <a:r>
              <a:rPr lang="en-US" sz="2200" dirty="0"/>
              <a:t>: Only healthy services should participate in handling traffic</a:t>
            </a:r>
          </a:p>
          <a:p>
            <a:pPr marL="285750" indent="-285750">
              <a:lnSpc>
                <a:spcPct val="150000"/>
              </a:lnSpc>
              <a:buFontTx/>
              <a:buChar char="-"/>
            </a:pPr>
            <a:r>
              <a:rPr lang="en-US" sz="2200" b="1" dirty="0"/>
              <a:t>Load balancing</a:t>
            </a:r>
            <a:r>
              <a:rPr lang="en-US" sz="2200" dirty="0"/>
              <a:t>: Traffic destined to a particular service should be dynamically load balanced </a:t>
            </a:r>
          </a:p>
        </p:txBody>
      </p:sp>
    </p:spTree>
    <p:extLst>
      <p:ext uri="{BB962C8B-B14F-4D97-AF65-F5344CB8AC3E}">
        <p14:creationId xmlns:p14="http://schemas.microsoft.com/office/powerpoint/2010/main" val="20506325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D2EB4841-4E96-487D-ABC4-B5548C00F462}"/>
              </a:ext>
            </a:extLst>
          </p:cNvPr>
          <p:cNvCxnSpPr>
            <a:cxnSpLocks/>
          </p:cNvCxnSpPr>
          <p:nvPr/>
        </p:nvCxnSpPr>
        <p:spPr>
          <a:xfrm>
            <a:off x="2" y="6172200"/>
            <a:ext cx="9144001"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4FA1DC61-98B9-4D2E-95B3-4BE126C9E1EA}"/>
              </a:ext>
            </a:extLst>
          </p:cNvPr>
          <p:cNvSpPr txBox="1"/>
          <p:nvPr/>
        </p:nvSpPr>
        <p:spPr>
          <a:xfrm>
            <a:off x="92140" y="6317931"/>
            <a:ext cx="3008174" cy="420564"/>
          </a:xfrm>
          <a:prstGeom prst="rect">
            <a:avLst/>
          </a:prstGeom>
          <a:noFill/>
        </p:spPr>
        <p:txBody>
          <a:bodyPr wrap="square" rtlCol="0">
            <a:spAutoFit/>
          </a:bodyPr>
          <a:lstStyle/>
          <a:p>
            <a:pPr algn="ctr"/>
            <a:r>
              <a:rPr lang="en-US" sz="2133" dirty="0">
                <a:solidFill>
                  <a:schemeClr val="bg2">
                    <a:lumMod val="25000"/>
                  </a:schemeClr>
                </a:solidFill>
              </a:rPr>
              <a:t>Agile Brains Consulting</a:t>
            </a:r>
          </a:p>
        </p:txBody>
      </p:sp>
      <p:sp>
        <p:nvSpPr>
          <p:cNvPr id="5" name="TextBox 4">
            <a:extLst>
              <a:ext uri="{FF2B5EF4-FFF2-40B4-BE49-F238E27FC236}">
                <a16:creationId xmlns:a16="http://schemas.microsoft.com/office/drawing/2014/main" id="{DB8D0BBB-5988-46AA-9EAD-707B6004C7B9}"/>
              </a:ext>
            </a:extLst>
          </p:cNvPr>
          <p:cNvSpPr txBox="1"/>
          <p:nvPr/>
        </p:nvSpPr>
        <p:spPr>
          <a:xfrm>
            <a:off x="2636042" y="6490035"/>
            <a:ext cx="4393407" cy="415806"/>
          </a:xfrm>
          <a:prstGeom prst="rect">
            <a:avLst/>
          </a:prstGeom>
          <a:noFill/>
        </p:spPr>
        <p:txBody>
          <a:bodyPr wrap="square" rtlCol="0">
            <a:spAutoFit/>
          </a:bodyPr>
          <a:lstStyle/>
          <a:p>
            <a:pPr algn="ctr"/>
            <a:r>
              <a:rPr lang="en-US" sz="1051" dirty="0">
                <a:solidFill>
                  <a:schemeClr val="bg2">
                    <a:lumMod val="50000"/>
                  </a:schemeClr>
                </a:solidFill>
              </a:rPr>
              <a:t>©Agile Brains Consulting Inc. All rights reserved. Not to be reproduced without prior written consent.</a:t>
            </a:r>
          </a:p>
        </p:txBody>
      </p:sp>
      <p:pic>
        <p:nvPicPr>
          <p:cNvPr id="6" name="Picture 5" descr="A close up of a sign&#10;&#10;Description generated with high confidence">
            <a:extLst>
              <a:ext uri="{FF2B5EF4-FFF2-40B4-BE49-F238E27FC236}">
                <a16:creationId xmlns:a16="http://schemas.microsoft.com/office/drawing/2014/main" id="{62ED1D3C-94ED-4E66-AC1F-BA34BDBDD45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5738" y="6273801"/>
            <a:ext cx="407193" cy="542924"/>
          </a:xfrm>
          <a:prstGeom prst="rect">
            <a:avLst/>
          </a:prstGeom>
        </p:spPr>
      </p:pic>
      <p:pic>
        <p:nvPicPr>
          <p:cNvPr id="7" name="Picture 6">
            <a:extLst>
              <a:ext uri="{FF2B5EF4-FFF2-40B4-BE49-F238E27FC236}">
                <a16:creationId xmlns:a16="http://schemas.microsoft.com/office/drawing/2014/main" id="{7B32E106-9E99-4EB7-9524-D39048EF644E}"/>
              </a:ext>
            </a:extLst>
          </p:cNvPr>
          <p:cNvPicPr>
            <a:picLocks noChangeAspect="1"/>
          </p:cNvPicPr>
          <p:nvPr/>
        </p:nvPicPr>
        <p:blipFill rotWithShape="1">
          <a:blip r:embed="rId4">
            <a:extLst>
              <a:ext uri="{28A0092B-C50C-407E-A947-70E740481C1C}">
                <a14:useLocalDpi xmlns:a14="http://schemas.microsoft.com/office/drawing/2010/main" val="0"/>
              </a:ext>
            </a:extLst>
          </a:blip>
          <a:srcRect t="26736" b="30906"/>
          <a:stretch/>
        </p:blipFill>
        <p:spPr>
          <a:xfrm>
            <a:off x="7474166" y="6252638"/>
            <a:ext cx="975870" cy="551155"/>
          </a:xfrm>
          <a:prstGeom prst="rect">
            <a:avLst/>
          </a:prstGeom>
        </p:spPr>
      </p:pic>
      <p:sp>
        <p:nvSpPr>
          <p:cNvPr id="8" name="Slide Number Placeholder 102">
            <a:extLst>
              <a:ext uri="{FF2B5EF4-FFF2-40B4-BE49-F238E27FC236}">
                <a16:creationId xmlns:a16="http://schemas.microsoft.com/office/drawing/2014/main" id="{A00F2676-DEAE-461D-80E3-9CE7EC56B906}"/>
              </a:ext>
            </a:extLst>
          </p:cNvPr>
          <p:cNvSpPr txBox="1">
            <a:spLocks/>
          </p:cNvSpPr>
          <p:nvPr/>
        </p:nvSpPr>
        <p:spPr>
          <a:xfrm>
            <a:off x="6869720" y="6356354"/>
            <a:ext cx="2133600" cy="365125"/>
          </a:xfrm>
          <a:prstGeom prst="rect">
            <a:avLst/>
          </a:prstGeom>
        </p:spPr>
        <p:txBody>
          <a:bodyPr vert="horz" lIns="121920" tIns="60960" rIns="121920" bIns="6096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04198DC-2EF7-4B34-A789-AD3A4CDEBD28}" type="slidenum">
              <a:rPr lang="en-US" sz="1600"/>
              <a:pPr/>
              <a:t>21</a:t>
            </a:fld>
            <a:endParaRPr lang="en-US" sz="1600" dirty="0"/>
          </a:p>
        </p:txBody>
      </p:sp>
      <p:sp>
        <p:nvSpPr>
          <p:cNvPr id="10" name="Title 1">
            <a:extLst>
              <a:ext uri="{FF2B5EF4-FFF2-40B4-BE49-F238E27FC236}">
                <a16:creationId xmlns:a16="http://schemas.microsoft.com/office/drawing/2014/main" id="{3BE89834-BD39-E245-B3F9-8249364136DD}"/>
              </a:ext>
            </a:extLst>
          </p:cNvPr>
          <p:cNvSpPr txBox="1">
            <a:spLocks/>
          </p:cNvSpPr>
          <p:nvPr/>
        </p:nvSpPr>
        <p:spPr>
          <a:xfrm>
            <a:off x="10053" y="152400"/>
            <a:ext cx="8439983" cy="457200"/>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002060"/>
                </a:solidFill>
              </a:rPr>
              <a:t>Service Discovery</a:t>
            </a:r>
          </a:p>
        </p:txBody>
      </p:sp>
      <p:pic>
        <p:nvPicPr>
          <p:cNvPr id="9" name="Picture 8" descr="Screen Shot 2019-03-17 at 9.13.07 AM.png"/>
          <p:cNvPicPr>
            <a:picLocks noChangeAspect="1"/>
          </p:cNvPicPr>
          <p:nvPr/>
        </p:nvPicPr>
        <p:blipFill>
          <a:blip r:embed="rId5"/>
          <a:stretch>
            <a:fillRect/>
          </a:stretch>
        </p:blipFill>
        <p:spPr>
          <a:xfrm>
            <a:off x="514893" y="762000"/>
            <a:ext cx="8114214" cy="5105400"/>
          </a:xfrm>
          <a:prstGeom prst="rect">
            <a:avLst/>
          </a:prstGeom>
        </p:spPr>
      </p:pic>
    </p:spTree>
    <p:extLst>
      <p:ext uri="{BB962C8B-B14F-4D97-AF65-F5344CB8AC3E}">
        <p14:creationId xmlns:p14="http://schemas.microsoft.com/office/powerpoint/2010/main" val="19943677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D2EB4841-4E96-487D-ABC4-B5548C00F462}"/>
              </a:ext>
            </a:extLst>
          </p:cNvPr>
          <p:cNvCxnSpPr>
            <a:cxnSpLocks/>
          </p:cNvCxnSpPr>
          <p:nvPr/>
        </p:nvCxnSpPr>
        <p:spPr>
          <a:xfrm>
            <a:off x="2" y="6172200"/>
            <a:ext cx="9144001"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4FA1DC61-98B9-4D2E-95B3-4BE126C9E1EA}"/>
              </a:ext>
            </a:extLst>
          </p:cNvPr>
          <p:cNvSpPr txBox="1"/>
          <p:nvPr/>
        </p:nvSpPr>
        <p:spPr>
          <a:xfrm>
            <a:off x="92140" y="6317931"/>
            <a:ext cx="3008174" cy="420564"/>
          </a:xfrm>
          <a:prstGeom prst="rect">
            <a:avLst/>
          </a:prstGeom>
          <a:noFill/>
        </p:spPr>
        <p:txBody>
          <a:bodyPr wrap="square" rtlCol="0">
            <a:spAutoFit/>
          </a:bodyPr>
          <a:lstStyle/>
          <a:p>
            <a:pPr algn="ctr"/>
            <a:r>
              <a:rPr lang="en-US" sz="2133" dirty="0">
                <a:solidFill>
                  <a:schemeClr val="bg2">
                    <a:lumMod val="25000"/>
                  </a:schemeClr>
                </a:solidFill>
              </a:rPr>
              <a:t>Agile Brains Consulting</a:t>
            </a:r>
          </a:p>
        </p:txBody>
      </p:sp>
      <p:sp>
        <p:nvSpPr>
          <p:cNvPr id="5" name="TextBox 4">
            <a:extLst>
              <a:ext uri="{FF2B5EF4-FFF2-40B4-BE49-F238E27FC236}">
                <a16:creationId xmlns:a16="http://schemas.microsoft.com/office/drawing/2014/main" id="{DB8D0BBB-5988-46AA-9EAD-707B6004C7B9}"/>
              </a:ext>
            </a:extLst>
          </p:cNvPr>
          <p:cNvSpPr txBox="1"/>
          <p:nvPr/>
        </p:nvSpPr>
        <p:spPr>
          <a:xfrm>
            <a:off x="2636042" y="6490035"/>
            <a:ext cx="4393407" cy="415806"/>
          </a:xfrm>
          <a:prstGeom prst="rect">
            <a:avLst/>
          </a:prstGeom>
          <a:noFill/>
        </p:spPr>
        <p:txBody>
          <a:bodyPr wrap="square" rtlCol="0">
            <a:spAutoFit/>
          </a:bodyPr>
          <a:lstStyle/>
          <a:p>
            <a:pPr algn="ctr"/>
            <a:r>
              <a:rPr lang="en-US" sz="1051" dirty="0">
                <a:solidFill>
                  <a:schemeClr val="bg2">
                    <a:lumMod val="50000"/>
                  </a:schemeClr>
                </a:solidFill>
              </a:rPr>
              <a:t>©Agile Brains Consulting Inc. All rights reserved. Not to be reproduced without prior written consent.</a:t>
            </a:r>
          </a:p>
        </p:txBody>
      </p:sp>
      <p:pic>
        <p:nvPicPr>
          <p:cNvPr id="6" name="Picture 5" descr="A close up of a sign&#10;&#10;Description generated with high confidence">
            <a:extLst>
              <a:ext uri="{FF2B5EF4-FFF2-40B4-BE49-F238E27FC236}">
                <a16:creationId xmlns:a16="http://schemas.microsoft.com/office/drawing/2014/main" id="{62ED1D3C-94ED-4E66-AC1F-BA34BDBDD45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5738" y="6273801"/>
            <a:ext cx="407193" cy="542924"/>
          </a:xfrm>
          <a:prstGeom prst="rect">
            <a:avLst/>
          </a:prstGeom>
        </p:spPr>
      </p:pic>
      <p:pic>
        <p:nvPicPr>
          <p:cNvPr id="7" name="Picture 6">
            <a:extLst>
              <a:ext uri="{FF2B5EF4-FFF2-40B4-BE49-F238E27FC236}">
                <a16:creationId xmlns:a16="http://schemas.microsoft.com/office/drawing/2014/main" id="{7B32E106-9E99-4EB7-9524-D39048EF644E}"/>
              </a:ext>
            </a:extLst>
          </p:cNvPr>
          <p:cNvPicPr>
            <a:picLocks noChangeAspect="1"/>
          </p:cNvPicPr>
          <p:nvPr/>
        </p:nvPicPr>
        <p:blipFill rotWithShape="1">
          <a:blip r:embed="rId4">
            <a:extLst>
              <a:ext uri="{28A0092B-C50C-407E-A947-70E740481C1C}">
                <a14:useLocalDpi xmlns:a14="http://schemas.microsoft.com/office/drawing/2010/main" val="0"/>
              </a:ext>
            </a:extLst>
          </a:blip>
          <a:srcRect t="26736" b="30906"/>
          <a:stretch/>
        </p:blipFill>
        <p:spPr>
          <a:xfrm>
            <a:off x="7474166" y="6252638"/>
            <a:ext cx="975870" cy="551155"/>
          </a:xfrm>
          <a:prstGeom prst="rect">
            <a:avLst/>
          </a:prstGeom>
        </p:spPr>
      </p:pic>
      <p:sp>
        <p:nvSpPr>
          <p:cNvPr id="8" name="Slide Number Placeholder 102">
            <a:extLst>
              <a:ext uri="{FF2B5EF4-FFF2-40B4-BE49-F238E27FC236}">
                <a16:creationId xmlns:a16="http://schemas.microsoft.com/office/drawing/2014/main" id="{A00F2676-DEAE-461D-80E3-9CE7EC56B906}"/>
              </a:ext>
            </a:extLst>
          </p:cNvPr>
          <p:cNvSpPr txBox="1">
            <a:spLocks/>
          </p:cNvSpPr>
          <p:nvPr/>
        </p:nvSpPr>
        <p:spPr>
          <a:xfrm>
            <a:off x="6869720" y="6356354"/>
            <a:ext cx="2133600" cy="365125"/>
          </a:xfrm>
          <a:prstGeom prst="rect">
            <a:avLst/>
          </a:prstGeom>
        </p:spPr>
        <p:txBody>
          <a:bodyPr vert="horz" lIns="121920" tIns="60960" rIns="121920" bIns="6096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04198DC-2EF7-4B34-A789-AD3A4CDEBD28}" type="slidenum">
              <a:rPr lang="en-US" sz="1600"/>
              <a:pPr/>
              <a:t>22</a:t>
            </a:fld>
            <a:endParaRPr lang="en-US" sz="1600" dirty="0"/>
          </a:p>
        </p:txBody>
      </p:sp>
      <p:sp>
        <p:nvSpPr>
          <p:cNvPr id="10" name="Title 1">
            <a:extLst>
              <a:ext uri="{FF2B5EF4-FFF2-40B4-BE49-F238E27FC236}">
                <a16:creationId xmlns:a16="http://schemas.microsoft.com/office/drawing/2014/main" id="{3BE89834-BD39-E245-B3F9-8249364136DD}"/>
              </a:ext>
            </a:extLst>
          </p:cNvPr>
          <p:cNvSpPr txBox="1">
            <a:spLocks/>
          </p:cNvSpPr>
          <p:nvPr/>
        </p:nvSpPr>
        <p:spPr>
          <a:xfrm>
            <a:off x="10053" y="152400"/>
            <a:ext cx="8439983" cy="457200"/>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002060"/>
                </a:solidFill>
              </a:rPr>
              <a:t>Service Discovery Tools</a:t>
            </a:r>
          </a:p>
        </p:txBody>
      </p:sp>
      <p:pic>
        <p:nvPicPr>
          <p:cNvPr id="9" name="Picture 8" descr="Screen Shot 2019-03-17 at 9.13.48 AM.png"/>
          <p:cNvPicPr>
            <a:picLocks noChangeAspect="1"/>
          </p:cNvPicPr>
          <p:nvPr/>
        </p:nvPicPr>
        <p:blipFill>
          <a:blip r:embed="rId5"/>
          <a:stretch>
            <a:fillRect/>
          </a:stretch>
        </p:blipFill>
        <p:spPr>
          <a:xfrm>
            <a:off x="396170" y="1261790"/>
            <a:ext cx="8136270" cy="4442465"/>
          </a:xfrm>
          <a:prstGeom prst="rect">
            <a:avLst/>
          </a:prstGeom>
        </p:spPr>
      </p:pic>
    </p:spTree>
    <p:extLst>
      <p:ext uri="{BB962C8B-B14F-4D97-AF65-F5344CB8AC3E}">
        <p14:creationId xmlns:p14="http://schemas.microsoft.com/office/powerpoint/2010/main" val="4820203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D2EB4841-4E96-487D-ABC4-B5548C00F462}"/>
              </a:ext>
            </a:extLst>
          </p:cNvPr>
          <p:cNvCxnSpPr>
            <a:cxnSpLocks/>
          </p:cNvCxnSpPr>
          <p:nvPr/>
        </p:nvCxnSpPr>
        <p:spPr>
          <a:xfrm>
            <a:off x="2" y="6172200"/>
            <a:ext cx="9144001"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4FA1DC61-98B9-4D2E-95B3-4BE126C9E1EA}"/>
              </a:ext>
            </a:extLst>
          </p:cNvPr>
          <p:cNvSpPr txBox="1"/>
          <p:nvPr/>
        </p:nvSpPr>
        <p:spPr>
          <a:xfrm>
            <a:off x="92140" y="6317931"/>
            <a:ext cx="3008174" cy="420564"/>
          </a:xfrm>
          <a:prstGeom prst="rect">
            <a:avLst/>
          </a:prstGeom>
          <a:noFill/>
        </p:spPr>
        <p:txBody>
          <a:bodyPr wrap="square" rtlCol="0">
            <a:spAutoFit/>
          </a:bodyPr>
          <a:lstStyle/>
          <a:p>
            <a:pPr algn="ctr"/>
            <a:r>
              <a:rPr lang="en-US" sz="2133" dirty="0">
                <a:solidFill>
                  <a:schemeClr val="bg2">
                    <a:lumMod val="25000"/>
                  </a:schemeClr>
                </a:solidFill>
              </a:rPr>
              <a:t>Agile Brains Consulting</a:t>
            </a:r>
          </a:p>
        </p:txBody>
      </p:sp>
      <p:sp>
        <p:nvSpPr>
          <p:cNvPr id="5" name="TextBox 4">
            <a:extLst>
              <a:ext uri="{FF2B5EF4-FFF2-40B4-BE49-F238E27FC236}">
                <a16:creationId xmlns:a16="http://schemas.microsoft.com/office/drawing/2014/main" id="{DB8D0BBB-5988-46AA-9EAD-707B6004C7B9}"/>
              </a:ext>
            </a:extLst>
          </p:cNvPr>
          <p:cNvSpPr txBox="1"/>
          <p:nvPr/>
        </p:nvSpPr>
        <p:spPr>
          <a:xfrm>
            <a:off x="2636042" y="6490035"/>
            <a:ext cx="4393407" cy="415806"/>
          </a:xfrm>
          <a:prstGeom prst="rect">
            <a:avLst/>
          </a:prstGeom>
          <a:noFill/>
        </p:spPr>
        <p:txBody>
          <a:bodyPr wrap="square" rtlCol="0">
            <a:spAutoFit/>
          </a:bodyPr>
          <a:lstStyle/>
          <a:p>
            <a:pPr algn="ctr"/>
            <a:r>
              <a:rPr lang="en-US" sz="1051" dirty="0">
                <a:solidFill>
                  <a:schemeClr val="bg2">
                    <a:lumMod val="50000"/>
                  </a:schemeClr>
                </a:solidFill>
              </a:rPr>
              <a:t>©Agile Brains Consulting Inc. All rights reserved. Not to be reproduced without prior written consent.</a:t>
            </a:r>
          </a:p>
        </p:txBody>
      </p:sp>
      <p:pic>
        <p:nvPicPr>
          <p:cNvPr id="6" name="Picture 5" descr="A close up of a sign&#10;&#10;Description generated with high confidence">
            <a:extLst>
              <a:ext uri="{FF2B5EF4-FFF2-40B4-BE49-F238E27FC236}">
                <a16:creationId xmlns:a16="http://schemas.microsoft.com/office/drawing/2014/main" id="{62ED1D3C-94ED-4E66-AC1F-BA34BDBDD45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5738" y="6273801"/>
            <a:ext cx="407193" cy="542924"/>
          </a:xfrm>
          <a:prstGeom prst="rect">
            <a:avLst/>
          </a:prstGeom>
        </p:spPr>
      </p:pic>
      <p:pic>
        <p:nvPicPr>
          <p:cNvPr id="7" name="Picture 6">
            <a:extLst>
              <a:ext uri="{FF2B5EF4-FFF2-40B4-BE49-F238E27FC236}">
                <a16:creationId xmlns:a16="http://schemas.microsoft.com/office/drawing/2014/main" id="{7B32E106-9E99-4EB7-9524-D39048EF644E}"/>
              </a:ext>
            </a:extLst>
          </p:cNvPr>
          <p:cNvPicPr>
            <a:picLocks noChangeAspect="1"/>
          </p:cNvPicPr>
          <p:nvPr/>
        </p:nvPicPr>
        <p:blipFill rotWithShape="1">
          <a:blip r:embed="rId4">
            <a:extLst>
              <a:ext uri="{28A0092B-C50C-407E-A947-70E740481C1C}">
                <a14:useLocalDpi xmlns:a14="http://schemas.microsoft.com/office/drawing/2010/main" val="0"/>
              </a:ext>
            </a:extLst>
          </a:blip>
          <a:srcRect t="26736" b="30906"/>
          <a:stretch/>
        </p:blipFill>
        <p:spPr>
          <a:xfrm>
            <a:off x="7474166" y="6252638"/>
            <a:ext cx="975870" cy="551155"/>
          </a:xfrm>
          <a:prstGeom prst="rect">
            <a:avLst/>
          </a:prstGeom>
        </p:spPr>
      </p:pic>
      <p:sp>
        <p:nvSpPr>
          <p:cNvPr id="8" name="Slide Number Placeholder 102">
            <a:extLst>
              <a:ext uri="{FF2B5EF4-FFF2-40B4-BE49-F238E27FC236}">
                <a16:creationId xmlns:a16="http://schemas.microsoft.com/office/drawing/2014/main" id="{A00F2676-DEAE-461D-80E3-9CE7EC56B906}"/>
              </a:ext>
            </a:extLst>
          </p:cNvPr>
          <p:cNvSpPr txBox="1">
            <a:spLocks/>
          </p:cNvSpPr>
          <p:nvPr/>
        </p:nvSpPr>
        <p:spPr>
          <a:xfrm>
            <a:off x="6869720" y="6356354"/>
            <a:ext cx="2133600" cy="365125"/>
          </a:xfrm>
          <a:prstGeom prst="rect">
            <a:avLst/>
          </a:prstGeom>
        </p:spPr>
        <p:txBody>
          <a:bodyPr vert="horz" lIns="121920" tIns="60960" rIns="121920" bIns="6096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04198DC-2EF7-4B34-A789-AD3A4CDEBD28}" type="slidenum">
              <a:rPr lang="en-US" sz="1600"/>
              <a:pPr/>
              <a:t>23</a:t>
            </a:fld>
            <a:endParaRPr lang="en-US" sz="1600" dirty="0"/>
          </a:p>
        </p:txBody>
      </p:sp>
      <p:sp>
        <p:nvSpPr>
          <p:cNvPr id="10" name="Title 1">
            <a:extLst>
              <a:ext uri="{FF2B5EF4-FFF2-40B4-BE49-F238E27FC236}">
                <a16:creationId xmlns:a16="http://schemas.microsoft.com/office/drawing/2014/main" id="{3BE89834-BD39-E245-B3F9-8249364136DD}"/>
              </a:ext>
            </a:extLst>
          </p:cNvPr>
          <p:cNvSpPr txBox="1">
            <a:spLocks/>
          </p:cNvSpPr>
          <p:nvPr/>
        </p:nvSpPr>
        <p:spPr>
          <a:xfrm>
            <a:off x="185738" y="260648"/>
            <a:ext cx="8439983" cy="457200"/>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002060"/>
                </a:solidFill>
              </a:rPr>
              <a:t>Service Discovery by etcd</a:t>
            </a:r>
          </a:p>
        </p:txBody>
      </p:sp>
      <p:sp>
        <p:nvSpPr>
          <p:cNvPr id="2" name="TextBox 1">
            <a:extLst>
              <a:ext uri="{FF2B5EF4-FFF2-40B4-BE49-F238E27FC236}">
                <a16:creationId xmlns:a16="http://schemas.microsoft.com/office/drawing/2014/main" id="{C0642EAE-201B-E94F-B65B-0E0B4A5556EB}"/>
              </a:ext>
            </a:extLst>
          </p:cNvPr>
          <p:cNvSpPr txBox="1"/>
          <p:nvPr/>
        </p:nvSpPr>
        <p:spPr>
          <a:xfrm>
            <a:off x="389334" y="1035682"/>
            <a:ext cx="8506111" cy="2126864"/>
          </a:xfrm>
          <a:prstGeom prst="rect">
            <a:avLst/>
          </a:prstGeom>
          <a:noFill/>
        </p:spPr>
        <p:txBody>
          <a:bodyPr wrap="none" rtlCol="0">
            <a:spAutoFit/>
          </a:bodyPr>
          <a:lstStyle/>
          <a:p>
            <a:pPr marL="285750" indent="-285750">
              <a:lnSpc>
                <a:spcPct val="150000"/>
              </a:lnSpc>
              <a:buFontTx/>
              <a:buChar char="-"/>
            </a:pPr>
            <a:r>
              <a:rPr lang="en-US" dirty="0"/>
              <a:t>Etcd can be used as KV store for service registry</a:t>
            </a:r>
          </a:p>
          <a:p>
            <a:pPr marL="285750" indent="-285750">
              <a:lnSpc>
                <a:spcPct val="150000"/>
              </a:lnSpc>
              <a:buFontTx/>
              <a:buChar char="-"/>
            </a:pPr>
            <a:r>
              <a:rPr lang="en-US" dirty="0"/>
              <a:t>Service itself can directly update etcd or a Sidekick service can be used to update etcd</a:t>
            </a:r>
          </a:p>
          <a:p>
            <a:pPr marL="285750" indent="-285750">
              <a:lnSpc>
                <a:spcPct val="150000"/>
              </a:lnSpc>
              <a:buFontTx/>
              <a:buChar char="-"/>
            </a:pPr>
            <a:r>
              <a:rPr lang="en-US" dirty="0"/>
              <a:t>Sidekick service serves as registrator</a:t>
            </a:r>
          </a:p>
          <a:p>
            <a:pPr marL="285750" indent="-285750">
              <a:lnSpc>
                <a:spcPct val="150000"/>
              </a:lnSpc>
              <a:buFontTx/>
              <a:buChar char="-"/>
            </a:pPr>
            <a:r>
              <a:rPr lang="en-US" dirty="0"/>
              <a:t>Other services can query etcd database to do the dynamic service discovery</a:t>
            </a:r>
          </a:p>
          <a:p>
            <a:pPr marL="285750" indent="-285750">
              <a:lnSpc>
                <a:spcPct val="150000"/>
              </a:lnSpc>
              <a:buFontTx/>
              <a:buChar char="-"/>
            </a:pPr>
            <a:endParaRPr lang="en-US" dirty="0"/>
          </a:p>
        </p:txBody>
      </p:sp>
      <p:sp>
        <p:nvSpPr>
          <p:cNvPr id="12" name="Rectangle 11">
            <a:extLst>
              <a:ext uri="{FF2B5EF4-FFF2-40B4-BE49-F238E27FC236}">
                <a16:creationId xmlns:a16="http://schemas.microsoft.com/office/drawing/2014/main" id="{00AC63BF-8750-0B40-B349-F77EE0E34201}"/>
              </a:ext>
            </a:extLst>
          </p:cNvPr>
          <p:cNvSpPr/>
          <p:nvPr/>
        </p:nvSpPr>
        <p:spPr>
          <a:xfrm>
            <a:off x="1826244" y="3419172"/>
            <a:ext cx="5203205" cy="249845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dirty="0"/>
          </a:p>
        </p:txBody>
      </p:sp>
      <p:sp>
        <p:nvSpPr>
          <p:cNvPr id="13" name="Rounded Rectangle 12">
            <a:extLst>
              <a:ext uri="{FF2B5EF4-FFF2-40B4-BE49-F238E27FC236}">
                <a16:creationId xmlns:a16="http://schemas.microsoft.com/office/drawing/2014/main" id="{7EFF8658-86ED-624B-AF88-36CF2976F47D}"/>
              </a:ext>
            </a:extLst>
          </p:cNvPr>
          <p:cNvSpPr/>
          <p:nvPr/>
        </p:nvSpPr>
        <p:spPr>
          <a:xfrm>
            <a:off x="2148499" y="4771504"/>
            <a:ext cx="1528888" cy="749905"/>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sidekick</a:t>
            </a:r>
          </a:p>
        </p:txBody>
      </p:sp>
      <p:sp>
        <p:nvSpPr>
          <p:cNvPr id="14" name="Rounded Rectangle 13">
            <a:extLst>
              <a:ext uri="{FF2B5EF4-FFF2-40B4-BE49-F238E27FC236}">
                <a16:creationId xmlns:a16="http://schemas.microsoft.com/office/drawing/2014/main" id="{832EFE62-E762-B241-AC7D-723834743A2A}"/>
              </a:ext>
            </a:extLst>
          </p:cNvPr>
          <p:cNvSpPr/>
          <p:nvPr/>
        </p:nvSpPr>
        <p:spPr>
          <a:xfrm>
            <a:off x="4457349" y="4771504"/>
            <a:ext cx="1528888" cy="749905"/>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etcd</a:t>
            </a:r>
          </a:p>
        </p:txBody>
      </p:sp>
      <p:sp>
        <p:nvSpPr>
          <p:cNvPr id="15" name="Rounded Rectangle 14">
            <a:extLst>
              <a:ext uri="{FF2B5EF4-FFF2-40B4-BE49-F238E27FC236}">
                <a16:creationId xmlns:a16="http://schemas.microsoft.com/office/drawing/2014/main" id="{9ED2FF8C-0C6D-B14A-AE59-729B17CF4DAD}"/>
              </a:ext>
            </a:extLst>
          </p:cNvPr>
          <p:cNvSpPr/>
          <p:nvPr/>
        </p:nvSpPr>
        <p:spPr>
          <a:xfrm>
            <a:off x="2144446" y="3606841"/>
            <a:ext cx="1528888" cy="749905"/>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service</a:t>
            </a:r>
          </a:p>
        </p:txBody>
      </p:sp>
      <p:cxnSp>
        <p:nvCxnSpPr>
          <p:cNvPr id="17" name="Straight Arrow Connector 16">
            <a:extLst>
              <a:ext uri="{FF2B5EF4-FFF2-40B4-BE49-F238E27FC236}">
                <a16:creationId xmlns:a16="http://schemas.microsoft.com/office/drawing/2014/main" id="{28FADFEF-7ECB-3245-952B-B82DD299A079}"/>
              </a:ext>
            </a:extLst>
          </p:cNvPr>
          <p:cNvCxnSpPr>
            <a:cxnSpLocks/>
            <a:stCxn id="15" idx="2"/>
            <a:endCxn id="13" idx="0"/>
          </p:cNvCxnSpPr>
          <p:nvPr/>
        </p:nvCxnSpPr>
        <p:spPr>
          <a:xfrm>
            <a:off x="2908890" y="4356746"/>
            <a:ext cx="4053" cy="414758"/>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36A08FDC-54AB-354D-A16F-0E95D4F60962}"/>
              </a:ext>
            </a:extLst>
          </p:cNvPr>
          <p:cNvCxnSpPr>
            <a:cxnSpLocks/>
            <a:stCxn id="13" idx="3"/>
            <a:endCxn id="14" idx="1"/>
          </p:cNvCxnSpPr>
          <p:nvPr/>
        </p:nvCxnSpPr>
        <p:spPr>
          <a:xfrm>
            <a:off x="3677387" y="5146457"/>
            <a:ext cx="779962"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5" name="Rounded Rectangle 24">
            <a:extLst>
              <a:ext uri="{FF2B5EF4-FFF2-40B4-BE49-F238E27FC236}">
                <a16:creationId xmlns:a16="http://schemas.microsoft.com/office/drawing/2014/main" id="{B070BE56-F6AB-8844-998A-79072ECB5B02}"/>
              </a:ext>
            </a:extLst>
          </p:cNvPr>
          <p:cNvSpPr/>
          <p:nvPr/>
        </p:nvSpPr>
        <p:spPr>
          <a:xfrm>
            <a:off x="4983350" y="2954149"/>
            <a:ext cx="754790" cy="407816"/>
          </a:xfrm>
          <a:prstGeom prst="roundRect">
            <a:avLst/>
          </a:prstGeom>
          <a:gradFill flip="none" rotWithShape="1">
            <a:gsLst>
              <a:gs pos="0">
                <a:schemeClr val="accent3">
                  <a:lumMod val="0"/>
                  <a:lumOff val="100000"/>
                </a:schemeClr>
              </a:gs>
              <a:gs pos="35000">
                <a:schemeClr val="accent3">
                  <a:lumMod val="0"/>
                  <a:lumOff val="100000"/>
                </a:schemeClr>
              </a:gs>
              <a:gs pos="100000">
                <a:schemeClr val="accent3">
                  <a:lumMod val="100000"/>
                </a:schemeClr>
              </a:gs>
            </a:gsLst>
            <a:path path="circle">
              <a:fillToRect l="50000" t="-80000" r="50000" b="180000"/>
            </a:path>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solidFill>
              </a:rPr>
              <a:t>service</a:t>
            </a:r>
          </a:p>
        </p:txBody>
      </p:sp>
      <p:sp>
        <p:nvSpPr>
          <p:cNvPr id="26" name="Rounded Rectangle 25">
            <a:extLst>
              <a:ext uri="{FF2B5EF4-FFF2-40B4-BE49-F238E27FC236}">
                <a16:creationId xmlns:a16="http://schemas.microsoft.com/office/drawing/2014/main" id="{EA2BD538-23C3-204E-BFA7-9DA2BF189FE3}"/>
              </a:ext>
            </a:extLst>
          </p:cNvPr>
          <p:cNvSpPr/>
          <p:nvPr/>
        </p:nvSpPr>
        <p:spPr>
          <a:xfrm>
            <a:off x="5360745" y="3091197"/>
            <a:ext cx="754790" cy="407816"/>
          </a:xfrm>
          <a:prstGeom prst="roundRect">
            <a:avLst/>
          </a:prstGeom>
          <a:gradFill flip="none" rotWithShape="1">
            <a:gsLst>
              <a:gs pos="0">
                <a:schemeClr val="accent3">
                  <a:lumMod val="0"/>
                  <a:lumOff val="100000"/>
                </a:schemeClr>
              </a:gs>
              <a:gs pos="35000">
                <a:schemeClr val="accent3">
                  <a:lumMod val="0"/>
                  <a:lumOff val="100000"/>
                </a:schemeClr>
              </a:gs>
              <a:gs pos="100000">
                <a:schemeClr val="accent3">
                  <a:lumMod val="100000"/>
                </a:schemeClr>
              </a:gs>
            </a:gsLst>
            <a:path path="circle">
              <a:fillToRect l="50000" t="-80000" r="50000" b="180000"/>
            </a:path>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solidFill>
              </a:rPr>
              <a:t>service</a:t>
            </a:r>
          </a:p>
        </p:txBody>
      </p:sp>
      <p:sp>
        <p:nvSpPr>
          <p:cNvPr id="27" name="Rounded Rectangle 26">
            <a:extLst>
              <a:ext uri="{FF2B5EF4-FFF2-40B4-BE49-F238E27FC236}">
                <a16:creationId xmlns:a16="http://schemas.microsoft.com/office/drawing/2014/main" id="{EF416724-76D1-CF4A-946A-1F8160AE8292}"/>
              </a:ext>
            </a:extLst>
          </p:cNvPr>
          <p:cNvSpPr/>
          <p:nvPr/>
        </p:nvSpPr>
        <p:spPr>
          <a:xfrm>
            <a:off x="5858692" y="3215267"/>
            <a:ext cx="754790" cy="407816"/>
          </a:xfrm>
          <a:prstGeom prst="roundRect">
            <a:avLst/>
          </a:prstGeom>
          <a:gradFill flip="none" rotWithShape="1">
            <a:gsLst>
              <a:gs pos="0">
                <a:schemeClr val="accent3">
                  <a:lumMod val="0"/>
                  <a:lumOff val="100000"/>
                </a:schemeClr>
              </a:gs>
              <a:gs pos="35000">
                <a:schemeClr val="accent3">
                  <a:lumMod val="0"/>
                  <a:lumOff val="100000"/>
                </a:schemeClr>
              </a:gs>
              <a:gs pos="100000">
                <a:schemeClr val="accent3">
                  <a:lumMod val="100000"/>
                </a:schemeClr>
              </a:gs>
            </a:gsLst>
            <a:path path="circle">
              <a:fillToRect l="50000" t="-80000" r="50000" b="180000"/>
            </a:path>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solidFill>
              </a:rPr>
              <a:t>service</a:t>
            </a:r>
          </a:p>
        </p:txBody>
      </p:sp>
      <p:cxnSp>
        <p:nvCxnSpPr>
          <p:cNvPr id="28" name="Straight Arrow Connector 27">
            <a:extLst>
              <a:ext uri="{FF2B5EF4-FFF2-40B4-BE49-F238E27FC236}">
                <a16:creationId xmlns:a16="http://schemas.microsoft.com/office/drawing/2014/main" id="{18B4166F-AC9D-2844-BFBD-5E8BF67499B9}"/>
              </a:ext>
            </a:extLst>
          </p:cNvPr>
          <p:cNvCxnSpPr>
            <a:cxnSpLocks/>
          </p:cNvCxnSpPr>
          <p:nvPr/>
        </p:nvCxnSpPr>
        <p:spPr>
          <a:xfrm>
            <a:off x="5354636" y="3534069"/>
            <a:ext cx="1" cy="123743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876662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D2EB4841-4E96-487D-ABC4-B5548C00F462}"/>
              </a:ext>
            </a:extLst>
          </p:cNvPr>
          <p:cNvCxnSpPr>
            <a:cxnSpLocks/>
          </p:cNvCxnSpPr>
          <p:nvPr/>
        </p:nvCxnSpPr>
        <p:spPr>
          <a:xfrm>
            <a:off x="2" y="6172200"/>
            <a:ext cx="9144001"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4FA1DC61-98B9-4D2E-95B3-4BE126C9E1EA}"/>
              </a:ext>
            </a:extLst>
          </p:cNvPr>
          <p:cNvSpPr txBox="1"/>
          <p:nvPr/>
        </p:nvSpPr>
        <p:spPr>
          <a:xfrm>
            <a:off x="92140" y="6317931"/>
            <a:ext cx="3008174" cy="420564"/>
          </a:xfrm>
          <a:prstGeom prst="rect">
            <a:avLst/>
          </a:prstGeom>
          <a:noFill/>
        </p:spPr>
        <p:txBody>
          <a:bodyPr wrap="square" rtlCol="0">
            <a:spAutoFit/>
          </a:bodyPr>
          <a:lstStyle/>
          <a:p>
            <a:pPr algn="ctr"/>
            <a:r>
              <a:rPr lang="en-US" sz="2133" dirty="0">
                <a:solidFill>
                  <a:schemeClr val="bg2">
                    <a:lumMod val="25000"/>
                  </a:schemeClr>
                </a:solidFill>
              </a:rPr>
              <a:t>Agile Brains Consulting</a:t>
            </a:r>
          </a:p>
        </p:txBody>
      </p:sp>
      <p:sp>
        <p:nvSpPr>
          <p:cNvPr id="5" name="TextBox 4">
            <a:extLst>
              <a:ext uri="{FF2B5EF4-FFF2-40B4-BE49-F238E27FC236}">
                <a16:creationId xmlns:a16="http://schemas.microsoft.com/office/drawing/2014/main" id="{DB8D0BBB-5988-46AA-9EAD-707B6004C7B9}"/>
              </a:ext>
            </a:extLst>
          </p:cNvPr>
          <p:cNvSpPr txBox="1"/>
          <p:nvPr/>
        </p:nvSpPr>
        <p:spPr>
          <a:xfrm>
            <a:off x="2636042" y="6490035"/>
            <a:ext cx="4393407" cy="415806"/>
          </a:xfrm>
          <a:prstGeom prst="rect">
            <a:avLst/>
          </a:prstGeom>
          <a:noFill/>
        </p:spPr>
        <p:txBody>
          <a:bodyPr wrap="square" rtlCol="0">
            <a:spAutoFit/>
          </a:bodyPr>
          <a:lstStyle/>
          <a:p>
            <a:pPr algn="ctr"/>
            <a:r>
              <a:rPr lang="en-US" sz="1051" dirty="0">
                <a:solidFill>
                  <a:schemeClr val="bg2">
                    <a:lumMod val="50000"/>
                  </a:schemeClr>
                </a:solidFill>
              </a:rPr>
              <a:t>©Agile Brains Consulting Inc. All rights reserved. Not to be reproduced without prior written consent.</a:t>
            </a:r>
          </a:p>
        </p:txBody>
      </p:sp>
      <p:pic>
        <p:nvPicPr>
          <p:cNvPr id="6" name="Picture 5" descr="A close up of a sign&#10;&#10;Description generated with high confidence">
            <a:extLst>
              <a:ext uri="{FF2B5EF4-FFF2-40B4-BE49-F238E27FC236}">
                <a16:creationId xmlns:a16="http://schemas.microsoft.com/office/drawing/2014/main" id="{62ED1D3C-94ED-4E66-AC1F-BA34BDBDD45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5738" y="6273801"/>
            <a:ext cx="407193" cy="542924"/>
          </a:xfrm>
          <a:prstGeom prst="rect">
            <a:avLst/>
          </a:prstGeom>
        </p:spPr>
      </p:pic>
      <p:pic>
        <p:nvPicPr>
          <p:cNvPr id="7" name="Picture 6">
            <a:extLst>
              <a:ext uri="{FF2B5EF4-FFF2-40B4-BE49-F238E27FC236}">
                <a16:creationId xmlns:a16="http://schemas.microsoft.com/office/drawing/2014/main" id="{7B32E106-9E99-4EB7-9524-D39048EF644E}"/>
              </a:ext>
            </a:extLst>
          </p:cNvPr>
          <p:cNvPicPr>
            <a:picLocks noChangeAspect="1"/>
          </p:cNvPicPr>
          <p:nvPr/>
        </p:nvPicPr>
        <p:blipFill rotWithShape="1">
          <a:blip r:embed="rId4">
            <a:extLst>
              <a:ext uri="{28A0092B-C50C-407E-A947-70E740481C1C}">
                <a14:useLocalDpi xmlns:a14="http://schemas.microsoft.com/office/drawing/2010/main" val="0"/>
              </a:ext>
            </a:extLst>
          </a:blip>
          <a:srcRect t="26736" b="30906"/>
          <a:stretch/>
        </p:blipFill>
        <p:spPr>
          <a:xfrm>
            <a:off x="7474166" y="6252638"/>
            <a:ext cx="975870" cy="551155"/>
          </a:xfrm>
          <a:prstGeom prst="rect">
            <a:avLst/>
          </a:prstGeom>
        </p:spPr>
      </p:pic>
      <p:sp>
        <p:nvSpPr>
          <p:cNvPr id="8" name="Slide Number Placeholder 102">
            <a:extLst>
              <a:ext uri="{FF2B5EF4-FFF2-40B4-BE49-F238E27FC236}">
                <a16:creationId xmlns:a16="http://schemas.microsoft.com/office/drawing/2014/main" id="{A00F2676-DEAE-461D-80E3-9CE7EC56B906}"/>
              </a:ext>
            </a:extLst>
          </p:cNvPr>
          <p:cNvSpPr txBox="1">
            <a:spLocks/>
          </p:cNvSpPr>
          <p:nvPr/>
        </p:nvSpPr>
        <p:spPr>
          <a:xfrm>
            <a:off x="6869720" y="6356354"/>
            <a:ext cx="2133600" cy="365125"/>
          </a:xfrm>
          <a:prstGeom prst="rect">
            <a:avLst/>
          </a:prstGeom>
        </p:spPr>
        <p:txBody>
          <a:bodyPr vert="horz" lIns="121920" tIns="60960" rIns="121920" bIns="6096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04198DC-2EF7-4B34-A789-AD3A4CDEBD28}" type="slidenum">
              <a:rPr lang="en-US" sz="1600"/>
              <a:pPr/>
              <a:t>24</a:t>
            </a:fld>
            <a:endParaRPr lang="en-US" sz="1600" dirty="0"/>
          </a:p>
        </p:txBody>
      </p:sp>
      <p:sp>
        <p:nvSpPr>
          <p:cNvPr id="10" name="Title 1">
            <a:extLst>
              <a:ext uri="{FF2B5EF4-FFF2-40B4-BE49-F238E27FC236}">
                <a16:creationId xmlns:a16="http://schemas.microsoft.com/office/drawing/2014/main" id="{3BE89834-BD39-E245-B3F9-8249364136DD}"/>
              </a:ext>
            </a:extLst>
          </p:cNvPr>
          <p:cNvSpPr txBox="1">
            <a:spLocks/>
          </p:cNvSpPr>
          <p:nvPr/>
        </p:nvSpPr>
        <p:spPr>
          <a:xfrm>
            <a:off x="457200" y="298283"/>
            <a:ext cx="8439983" cy="457200"/>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002060"/>
                </a:solidFill>
              </a:rPr>
              <a:t>Service Discovery by </a:t>
            </a:r>
            <a:r>
              <a:rPr lang="en-US" b="1" dirty="0" err="1">
                <a:solidFill>
                  <a:srgbClr val="002060"/>
                </a:solidFill>
              </a:rPr>
              <a:t>HashiCorp</a:t>
            </a:r>
            <a:r>
              <a:rPr lang="en-US" b="1" dirty="0">
                <a:solidFill>
                  <a:srgbClr val="002060"/>
                </a:solidFill>
              </a:rPr>
              <a:t> (Consul)</a:t>
            </a:r>
          </a:p>
        </p:txBody>
      </p:sp>
      <p:sp>
        <p:nvSpPr>
          <p:cNvPr id="9" name="TextBox 8"/>
          <p:cNvSpPr txBox="1"/>
          <p:nvPr/>
        </p:nvSpPr>
        <p:spPr>
          <a:xfrm>
            <a:off x="356150" y="1153914"/>
            <a:ext cx="8382000" cy="4619854"/>
          </a:xfrm>
          <a:prstGeom prst="rect">
            <a:avLst/>
          </a:prstGeom>
          <a:noFill/>
        </p:spPr>
        <p:txBody>
          <a:bodyPr wrap="square" rtlCol="0">
            <a:spAutoFit/>
          </a:bodyPr>
          <a:lstStyle/>
          <a:p>
            <a:pPr marL="285750" indent="-285750" algn="just">
              <a:lnSpc>
                <a:spcPct val="150000"/>
              </a:lnSpc>
              <a:buFont typeface="Arial" panose="020B0604020202020204" pitchFamily="34" charset="0"/>
              <a:buChar char="•"/>
            </a:pPr>
            <a:r>
              <a:rPr lang="en-US" dirty="0"/>
              <a:t>Consul is a distributed, highly available, datacenter-aware, service discovery and configuration system. It can be used to present services and nodes in a flexible and powerful interface that allows clients to always have an up-to-date view of the infrastructure they are a part of.</a:t>
            </a:r>
          </a:p>
          <a:p>
            <a:pPr marL="285750" indent="-285750" algn="just">
              <a:lnSpc>
                <a:spcPct val="150000"/>
              </a:lnSpc>
              <a:buFont typeface="Arial" panose="020B0604020202020204" pitchFamily="34" charset="0"/>
              <a:buChar char="•"/>
            </a:pPr>
            <a:endParaRPr lang="en-US" dirty="0"/>
          </a:p>
          <a:p>
            <a:pPr marL="285750" indent="-285750" algn="just">
              <a:lnSpc>
                <a:spcPct val="150000"/>
              </a:lnSpc>
              <a:buFont typeface="Arial" panose="020B0604020202020204" pitchFamily="34" charset="0"/>
              <a:buChar char="•"/>
            </a:pPr>
            <a:r>
              <a:rPr lang="en-US" dirty="0"/>
              <a:t>Consul provides many different features that are used to provide consistent and available information about your infrastructure. This includes service and node discovery mechanisms, a tagging system, health checks, consensus-based election routines, system-wide key/value storage, and more. By leveraging consul within your organization, you can easily build a sophisticated level of awareness into your applications and services.</a:t>
            </a:r>
          </a:p>
        </p:txBody>
      </p:sp>
    </p:spTree>
    <p:extLst>
      <p:ext uri="{BB962C8B-B14F-4D97-AF65-F5344CB8AC3E}">
        <p14:creationId xmlns:p14="http://schemas.microsoft.com/office/powerpoint/2010/main" val="11764070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D2EB4841-4E96-487D-ABC4-B5548C00F462}"/>
              </a:ext>
            </a:extLst>
          </p:cNvPr>
          <p:cNvCxnSpPr>
            <a:cxnSpLocks/>
          </p:cNvCxnSpPr>
          <p:nvPr/>
        </p:nvCxnSpPr>
        <p:spPr>
          <a:xfrm>
            <a:off x="2" y="6172200"/>
            <a:ext cx="9144001"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4FA1DC61-98B9-4D2E-95B3-4BE126C9E1EA}"/>
              </a:ext>
            </a:extLst>
          </p:cNvPr>
          <p:cNvSpPr txBox="1"/>
          <p:nvPr/>
        </p:nvSpPr>
        <p:spPr>
          <a:xfrm>
            <a:off x="92140" y="6317931"/>
            <a:ext cx="3008174" cy="420564"/>
          </a:xfrm>
          <a:prstGeom prst="rect">
            <a:avLst/>
          </a:prstGeom>
          <a:noFill/>
        </p:spPr>
        <p:txBody>
          <a:bodyPr wrap="square" rtlCol="0">
            <a:spAutoFit/>
          </a:bodyPr>
          <a:lstStyle/>
          <a:p>
            <a:pPr algn="ctr"/>
            <a:r>
              <a:rPr lang="en-US" sz="2133" dirty="0">
                <a:solidFill>
                  <a:schemeClr val="bg2">
                    <a:lumMod val="25000"/>
                  </a:schemeClr>
                </a:solidFill>
              </a:rPr>
              <a:t>Agile Brains Consulting</a:t>
            </a:r>
          </a:p>
        </p:txBody>
      </p:sp>
      <p:sp>
        <p:nvSpPr>
          <p:cNvPr id="5" name="TextBox 4">
            <a:extLst>
              <a:ext uri="{FF2B5EF4-FFF2-40B4-BE49-F238E27FC236}">
                <a16:creationId xmlns:a16="http://schemas.microsoft.com/office/drawing/2014/main" id="{DB8D0BBB-5988-46AA-9EAD-707B6004C7B9}"/>
              </a:ext>
            </a:extLst>
          </p:cNvPr>
          <p:cNvSpPr txBox="1"/>
          <p:nvPr/>
        </p:nvSpPr>
        <p:spPr>
          <a:xfrm>
            <a:off x="2636042" y="6490035"/>
            <a:ext cx="4393407" cy="415806"/>
          </a:xfrm>
          <a:prstGeom prst="rect">
            <a:avLst/>
          </a:prstGeom>
          <a:noFill/>
        </p:spPr>
        <p:txBody>
          <a:bodyPr wrap="square" rtlCol="0">
            <a:spAutoFit/>
          </a:bodyPr>
          <a:lstStyle/>
          <a:p>
            <a:pPr algn="ctr"/>
            <a:r>
              <a:rPr lang="en-US" sz="1051" dirty="0">
                <a:solidFill>
                  <a:schemeClr val="bg2">
                    <a:lumMod val="50000"/>
                  </a:schemeClr>
                </a:solidFill>
              </a:rPr>
              <a:t>©Agile Brains Consulting Inc. All rights reserved. Not to be reproduced without prior written consent.</a:t>
            </a:r>
          </a:p>
        </p:txBody>
      </p:sp>
      <p:pic>
        <p:nvPicPr>
          <p:cNvPr id="6" name="Picture 5" descr="A close up of a sign&#10;&#10;Description generated with high confidence">
            <a:extLst>
              <a:ext uri="{FF2B5EF4-FFF2-40B4-BE49-F238E27FC236}">
                <a16:creationId xmlns:a16="http://schemas.microsoft.com/office/drawing/2014/main" id="{62ED1D3C-94ED-4E66-AC1F-BA34BDBDD45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5738" y="6273801"/>
            <a:ext cx="407193" cy="542924"/>
          </a:xfrm>
          <a:prstGeom prst="rect">
            <a:avLst/>
          </a:prstGeom>
        </p:spPr>
      </p:pic>
      <p:pic>
        <p:nvPicPr>
          <p:cNvPr id="7" name="Picture 6">
            <a:extLst>
              <a:ext uri="{FF2B5EF4-FFF2-40B4-BE49-F238E27FC236}">
                <a16:creationId xmlns:a16="http://schemas.microsoft.com/office/drawing/2014/main" id="{7B32E106-9E99-4EB7-9524-D39048EF644E}"/>
              </a:ext>
            </a:extLst>
          </p:cNvPr>
          <p:cNvPicPr>
            <a:picLocks noChangeAspect="1"/>
          </p:cNvPicPr>
          <p:nvPr/>
        </p:nvPicPr>
        <p:blipFill rotWithShape="1">
          <a:blip r:embed="rId4">
            <a:extLst>
              <a:ext uri="{28A0092B-C50C-407E-A947-70E740481C1C}">
                <a14:useLocalDpi xmlns:a14="http://schemas.microsoft.com/office/drawing/2010/main" val="0"/>
              </a:ext>
            </a:extLst>
          </a:blip>
          <a:srcRect t="26736" b="30906"/>
          <a:stretch/>
        </p:blipFill>
        <p:spPr>
          <a:xfrm>
            <a:off x="7474166" y="6252638"/>
            <a:ext cx="975870" cy="551155"/>
          </a:xfrm>
          <a:prstGeom prst="rect">
            <a:avLst/>
          </a:prstGeom>
        </p:spPr>
      </p:pic>
      <p:sp>
        <p:nvSpPr>
          <p:cNvPr id="8" name="Slide Number Placeholder 102">
            <a:extLst>
              <a:ext uri="{FF2B5EF4-FFF2-40B4-BE49-F238E27FC236}">
                <a16:creationId xmlns:a16="http://schemas.microsoft.com/office/drawing/2014/main" id="{A00F2676-DEAE-461D-80E3-9CE7EC56B906}"/>
              </a:ext>
            </a:extLst>
          </p:cNvPr>
          <p:cNvSpPr txBox="1">
            <a:spLocks/>
          </p:cNvSpPr>
          <p:nvPr/>
        </p:nvSpPr>
        <p:spPr>
          <a:xfrm>
            <a:off x="6869720" y="6356354"/>
            <a:ext cx="2133600" cy="365125"/>
          </a:xfrm>
          <a:prstGeom prst="rect">
            <a:avLst/>
          </a:prstGeom>
        </p:spPr>
        <p:txBody>
          <a:bodyPr vert="horz" lIns="121920" tIns="60960" rIns="121920" bIns="6096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04198DC-2EF7-4B34-A789-AD3A4CDEBD28}" type="slidenum">
              <a:rPr lang="en-US" sz="1600"/>
              <a:pPr/>
              <a:t>25</a:t>
            </a:fld>
            <a:endParaRPr lang="en-US" sz="1600" dirty="0"/>
          </a:p>
        </p:txBody>
      </p:sp>
      <p:sp>
        <p:nvSpPr>
          <p:cNvPr id="10" name="Title 1">
            <a:extLst>
              <a:ext uri="{FF2B5EF4-FFF2-40B4-BE49-F238E27FC236}">
                <a16:creationId xmlns:a16="http://schemas.microsoft.com/office/drawing/2014/main" id="{3BE89834-BD39-E245-B3F9-8249364136DD}"/>
              </a:ext>
            </a:extLst>
          </p:cNvPr>
          <p:cNvSpPr txBox="1">
            <a:spLocks/>
          </p:cNvSpPr>
          <p:nvPr/>
        </p:nvSpPr>
        <p:spPr>
          <a:xfrm>
            <a:off x="457200" y="298283"/>
            <a:ext cx="8439983" cy="457200"/>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002060"/>
                </a:solidFill>
              </a:rPr>
              <a:t>Service Discovery by </a:t>
            </a:r>
            <a:r>
              <a:rPr lang="en-US" b="1" dirty="0" err="1">
                <a:solidFill>
                  <a:srgbClr val="002060"/>
                </a:solidFill>
              </a:rPr>
              <a:t>HashiCorp</a:t>
            </a:r>
            <a:r>
              <a:rPr lang="en-US" b="1" dirty="0">
                <a:solidFill>
                  <a:srgbClr val="002060"/>
                </a:solidFill>
              </a:rPr>
              <a:t> (Consul)</a:t>
            </a:r>
          </a:p>
        </p:txBody>
      </p:sp>
      <p:sp>
        <p:nvSpPr>
          <p:cNvPr id="9" name="TextBox 8"/>
          <p:cNvSpPr txBox="1"/>
          <p:nvPr/>
        </p:nvSpPr>
        <p:spPr>
          <a:xfrm>
            <a:off x="378293" y="1196752"/>
            <a:ext cx="8382000" cy="2957861"/>
          </a:xfrm>
          <a:prstGeom prst="rect">
            <a:avLst/>
          </a:prstGeom>
          <a:noFill/>
        </p:spPr>
        <p:txBody>
          <a:bodyPr wrap="square" rtlCol="0">
            <a:spAutoFit/>
          </a:bodyPr>
          <a:lstStyle/>
          <a:p>
            <a:pPr marL="285750" indent="-285750" algn="just">
              <a:lnSpc>
                <a:spcPct val="150000"/>
              </a:lnSpc>
              <a:buFont typeface="Arial" panose="020B0604020202020204" pitchFamily="34" charset="0"/>
              <a:buChar char="•"/>
            </a:pPr>
            <a:r>
              <a:rPr lang="en-US" dirty="0"/>
              <a:t>Has a distributed KV store for storing service database</a:t>
            </a:r>
          </a:p>
          <a:p>
            <a:pPr marL="285750" indent="-285750" algn="just">
              <a:lnSpc>
                <a:spcPct val="150000"/>
              </a:lnSpc>
              <a:buFont typeface="Arial" panose="020B0604020202020204" pitchFamily="34" charset="0"/>
              <a:buChar char="•"/>
            </a:pPr>
            <a:r>
              <a:rPr lang="en-US" dirty="0"/>
              <a:t>Provides comprehensive service health checking using both built-in solutions as well as user provided custom solutions</a:t>
            </a:r>
          </a:p>
          <a:p>
            <a:pPr marL="285750" indent="-285750" algn="just">
              <a:lnSpc>
                <a:spcPct val="150000"/>
              </a:lnSpc>
              <a:buFont typeface="Arial" panose="020B0604020202020204" pitchFamily="34" charset="0"/>
              <a:buChar char="•"/>
            </a:pPr>
            <a:r>
              <a:rPr lang="en-US" dirty="0"/>
              <a:t>Provides Rest based HTTP Api for external interaction</a:t>
            </a:r>
          </a:p>
          <a:p>
            <a:pPr marL="285750" indent="-285750" algn="just">
              <a:lnSpc>
                <a:spcPct val="150000"/>
              </a:lnSpc>
              <a:buFont typeface="Arial" panose="020B0604020202020204" pitchFamily="34" charset="0"/>
              <a:buChar char="•"/>
            </a:pPr>
            <a:r>
              <a:rPr lang="en-US" dirty="0"/>
              <a:t>Service database can be queried using DNS</a:t>
            </a:r>
          </a:p>
          <a:p>
            <a:pPr marL="285750" indent="-285750" algn="just">
              <a:lnSpc>
                <a:spcPct val="150000"/>
              </a:lnSpc>
              <a:buFont typeface="Arial" panose="020B0604020202020204" pitchFamily="34" charset="0"/>
              <a:buChar char="•"/>
            </a:pPr>
            <a:r>
              <a:rPr lang="en-US" dirty="0"/>
              <a:t>Does dynamic load balancing</a:t>
            </a:r>
          </a:p>
          <a:p>
            <a:pPr marL="285750" indent="-285750" algn="just">
              <a:lnSpc>
                <a:spcPct val="150000"/>
              </a:lnSpc>
              <a:buFont typeface="Arial" panose="020B0604020202020204" pitchFamily="34" charset="0"/>
              <a:buChar char="•"/>
            </a:pPr>
            <a:r>
              <a:rPr lang="en-US" dirty="0"/>
              <a:t>Integrates well with Docker</a:t>
            </a:r>
          </a:p>
        </p:txBody>
      </p:sp>
    </p:spTree>
    <p:extLst>
      <p:ext uri="{BB962C8B-B14F-4D97-AF65-F5344CB8AC3E}">
        <p14:creationId xmlns:p14="http://schemas.microsoft.com/office/powerpoint/2010/main" val="9361308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D2EB4841-4E96-487D-ABC4-B5548C00F462}"/>
              </a:ext>
            </a:extLst>
          </p:cNvPr>
          <p:cNvCxnSpPr>
            <a:cxnSpLocks/>
          </p:cNvCxnSpPr>
          <p:nvPr/>
        </p:nvCxnSpPr>
        <p:spPr>
          <a:xfrm>
            <a:off x="2" y="6172200"/>
            <a:ext cx="9144001"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4FA1DC61-98B9-4D2E-95B3-4BE126C9E1EA}"/>
              </a:ext>
            </a:extLst>
          </p:cNvPr>
          <p:cNvSpPr txBox="1"/>
          <p:nvPr/>
        </p:nvSpPr>
        <p:spPr>
          <a:xfrm>
            <a:off x="92140" y="6317931"/>
            <a:ext cx="3008174" cy="420564"/>
          </a:xfrm>
          <a:prstGeom prst="rect">
            <a:avLst/>
          </a:prstGeom>
          <a:noFill/>
        </p:spPr>
        <p:txBody>
          <a:bodyPr wrap="square" rtlCol="0">
            <a:spAutoFit/>
          </a:bodyPr>
          <a:lstStyle/>
          <a:p>
            <a:pPr algn="ctr"/>
            <a:r>
              <a:rPr lang="en-US" sz="2133" dirty="0">
                <a:solidFill>
                  <a:schemeClr val="bg2">
                    <a:lumMod val="25000"/>
                  </a:schemeClr>
                </a:solidFill>
              </a:rPr>
              <a:t>Agile Brains Consulting</a:t>
            </a:r>
          </a:p>
        </p:txBody>
      </p:sp>
      <p:sp>
        <p:nvSpPr>
          <p:cNvPr id="5" name="TextBox 4">
            <a:extLst>
              <a:ext uri="{FF2B5EF4-FFF2-40B4-BE49-F238E27FC236}">
                <a16:creationId xmlns:a16="http://schemas.microsoft.com/office/drawing/2014/main" id="{DB8D0BBB-5988-46AA-9EAD-707B6004C7B9}"/>
              </a:ext>
            </a:extLst>
          </p:cNvPr>
          <p:cNvSpPr txBox="1"/>
          <p:nvPr/>
        </p:nvSpPr>
        <p:spPr>
          <a:xfrm>
            <a:off x="2636042" y="6490035"/>
            <a:ext cx="4393407" cy="415806"/>
          </a:xfrm>
          <a:prstGeom prst="rect">
            <a:avLst/>
          </a:prstGeom>
          <a:noFill/>
        </p:spPr>
        <p:txBody>
          <a:bodyPr wrap="square" rtlCol="0">
            <a:spAutoFit/>
          </a:bodyPr>
          <a:lstStyle/>
          <a:p>
            <a:pPr algn="ctr"/>
            <a:r>
              <a:rPr lang="en-US" sz="1051" dirty="0">
                <a:solidFill>
                  <a:schemeClr val="bg2">
                    <a:lumMod val="50000"/>
                  </a:schemeClr>
                </a:solidFill>
              </a:rPr>
              <a:t>©Agile Brains Consulting Inc. All rights reserved. Not to be reproduced without prior written consent.</a:t>
            </a:r>
          </a:p>
        </p:txBody>
      </p:sp>
      <p:pic>
        <p:nvPicPr>
          <p:cNvPr id="6" name="Picture 5" descr="A close up of a sign&#10;&#10;Description generated with high confidence">
            <a:extLst>
              <a:ext uri="{FF2B5EF4-FFF2-40B4-BE49-F238E27FC236}">
                <a16:creationId xmlns:a16="http://schemas.microsoft.com/office/drawing/2014/main" id="{62ED1D3C-94ED-4E66-AC1F-BA34BDBDD45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5738" y="6273801"/>
            <a:ext cx="407193" cy="542924"/>
          </a:xfrm>
          <a:prstGeom prst="rect">
            <a:avLst/>
          </a:prstGeom>
        </p:spPr>
      </p:pic>
      <p:pic>
        <p:nvPicPr>
          <p:cNvPr id="7" name="Picture 6">
            <a:extLst>
              <a:ext uri="{FF2B5EF4-FFF2-40B4-BE49-F238E27FC236}">
                <a16:creationId xmlns:a16="http://schemas.microsoft.com/office/drawing/2014/main" id="{7B32E106-9E99-4EB7-9524-D39048EF644E}"/>
              </a:ext>
            </a:extLst>
          </p:cNvPr>
          <p:cNvPicPr>
            <a:picLocks noChangeAspect="1"/>
          </p:cNvPicPr>
          <p:nvPr/>
        </p:nvPicPr>
        <p:blipFill rotWithShape="1">
          <a:blip r:embed="rId4">
            <a:extLst>
              <a:ext uri="{28A0092B-C50C-407E-A947-70E740481C1C}">
                <a14:useLocalDpi xmlns:a14="http://schemas.microsoft.com/office/drawing/2010/main" val="0"/>
              </a:ext>
            </a:extLst>
          </a:blip>
          <a:srcRect t="26736" b="30906"/>
          <a:stretch/>
        </p:blipFill>
        <p:spPr>
          <a:xfrm>
            <a:off x="7474166" y="6252638"/>
            <a:ext cx="975870" cy="551155"/>
          </a:xfrm>
          <a:prstGeom prst="rect">
            <a:avLst/>
          </a:prstGeom>
        </p:spPr>
      </p:pic>
      <p:sp>
        <p:nvSpPr>
          <p:cNvPr id="8" name="Slide Number Placeholder 102">
            <a:extLst>
              <a:ext uri="{FF2B5EF4-FFF2-40B4-BE49-F238E27FC236}">
                <a16:creationId xmlns:a16="http://schemas.microsoft.com/office/drawing/2014/main" id="{A00F2676-DEAE-461D-80E3-9CE7EC56B906}"/>
              </a:ext>
            </a:extLst>
          </p:cNvPr>
          <p:cNvSpPr txBox="1">
            <a:spLocks/>
          </p:cNvSpPr>
          <p:nvPr/>
        </p:nvSpPr>
        <p:spPr>
          <a:xfrm>
            <a:off x="6869720" y="6356354"/>
            <a:ext cx="2133600" cy="365125"/>
          </a:xfrm>
          <a:prstGeom prst="rect">
            <a:avLst/>
          </a:prstGeom>
        </p:spPr>
        <p:txBody>
          <a:bodyPr vert="horz" lIns="121920" tIns="60960" rIns="121920" bIns="6096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04198DC-2EF7-4B34-A789-AD3A4CDEBD28}" type="slidenum">
              <a:rPr lang="en-US" sz="1600"/>
              <a:pPr/>
              <a:t>26</a:t>
            </a:fld>
            <a:endParaRPr lang="en-US" sz="1600" dirty="0"/>
          </a:p>
        </p:txBody>
      </p:sp>
      <p:sp>
        <p:nvSpPr>
          <p:cNvPr id="10" name="Title 1">
            <a:extLst>
              <a:ext uri="{FF2B5EF4-FFF2-40B4-BE49-F238E27FC236}">
                <a16:creationId xmlns:a16="http://schemas.microsoft.com/office/drawing/2014/main" id="{3BE89834-BD39-E245-B3F9-8249364136DD}"/>
              </a:ext>
            </a:extLst>
          </p:cNvPr>
          <p:cNvSpPr txBox="1">
            <a:spLocks/>
          </p:cNvSpPr>
          <p:nvPr/>
        </p:nvSpPr>
        <p:spPr>
          <a:xfrm>
            <a:off x="472167" y="476672"/>
            <a:ext cx="8439983" cy="457200"/>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002060"/>
                </a:solidFill>
              </a:rPr>
              <a:t>Service Discovery – Zookeeper by Apache</a:t>
            </a:r>
          </a:p>
        </p:txBody>
      </p:sp>
      <p:sp>
        <p:nvSpPr>
          <p:cNvPr id="9" name="TextBox 8"/>
          <p:cNvSpPr txBox="1"/>
          <p:nvPr/>
        </p:nvSpPr>
        <p:spPr>
          <a:xfrm>
            <a:off x="380999" y="1484784"/>
            <a:ext cx="8622320" cy="3373359"/>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t>Apache ZooKeeper is a distributed, open-source coordination service for distributed applications.</a:t>
            </a:r>
          </a:p>
          <a:p>
            <a:pPr marL="285750" indent="-285750">
              <a:lnSpc>
                <a:spcPct val="150000"/>
              </a:lnSpc>
              <a:buFont typeface="Arial" panose="020B0604020202020204" pitchFamily="34" charset="0"/>
              <a:buChar char="•"/>
            </a:pPr>
            <a:r>
              <a:rPr lang="en-US" dirty="0"/>
              <a:t>Allows to read, write, and observe updates to data.</a:t>
            </a:r>
          </a:p>
          <a:p>
            <a:pPr marL="285750" indent="-285750">
              <a:lnSpc>
                <a:spcPct val="150000"/>
              </a:lnSpc>
              <a:buFont typeface="Arial" panose="020B0604020202020204" pitchFamily="34" charset="0"/>
              <a:buChar char="•"/>
            </a:pPr>
            <a:r>
              <a:rPr lang="en-US" dirty="0"/>
              <a:t>Data are organized in a file system like hierarchy and replicated to all ZooKeeper servers in the ensemble (a set of ZooKeeper servers).</a:t>
            </a:r>
          </a:p>
          <a:p>
            <a:pPr marL="285750" indent="-285750">
              <a:lnSpc>
                <a:spcPct val="150000"/>
              </a:lnSpc>
              <a:buFont typeface="Arial" panose="020B0604020202020204" pitchFamily="34" charset="0"/>
              <a:buChar char="•"/>
            </a:pPr>
            <a:r>
              <a:rPr lang="en-US" dirty="0"/>
              <a:t>Operations on data are atomic and sequentially consistent.</a:t>
            </a:r>
          </a:p>
          <a:p>
            <a:pPr marL="285750" indent="-285750">
              <a:lnSpc>
                <a:spcPct val="150000"/>
              </a:lnSpc>
              <a:buFont typeface="Arial" panose="020B0604020202020204" pitchFamily="34" charset="0"/>
              <a:buChar char="•"/>
            </a:pPr>
            <a:endParaRPr lang="en-US" dirty="0"/>
          </a:p>
          <a:p>
            <a:pPr marL="285750" indent="-285750">
              <a:lnSpc>
                <a:spcPct val="150000"/>
              </a:lnSpc>
              <a:buFont typeface="Arial" panose="020B0604020202020204" pitchFamily="34" charset="0"/>
              <a:buChar char="•"/>
            </a:pPr>
            <a:endParaRPr lang="en-US" dirty="0"/>
          </a:p>
        </p:txBody>
      </p:sp>
    </p:spTree>
    <p:extLst>
      <p:ext uri="{BB962C8B-B14F-4D97-AF65-F5344CB8AC3E}">
        <p14:creationId xmlns:p14="http://schemas.microsoft.com/office/powerpoint/2010/main" val="21016000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D2EB4841-4E96-487D-ABC4-B5548C00F462}"/>
              </a:ext>
            </a:extLst>
          </p:cNvPr>
          <p:cNvCxnSpPr>
            <a:cxnSpLocks/>
          </p:cNvCxnSpPr>
          <p:nvPr/>
        </p:nvCxnSpPr>
        <p:spPr>
          <a:xfrm>
            <a:off x="2" y="6172200"/>
            <a:ext cx="9144001"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4FA1DC61-98B9-4D2E-95B3-4BE126C9E1EA}"/>
              </a:ext>
            </a:extLst>
          </p:cNvPr>
          <p:cNvSpPr txBox="1"/>
          <p:nvPr/>
        </p:nvSpPr>
        <p:spPr>
          <a:xfrm>
            <a:off x="92140" y="6317931"/>
            <a:ext cx="3008174" cy="420564"/>
          </a:xfrm>
          <a:prstGeom prst="rect">
            <a:avLst/>
          </a:prstGeom>
          <a:noFill/>
        </p:spPr>
        <p:txBody>
          <a:bodyPr wrap="square" rtlCol="0">
            <a:spAutoFit/>
          </a:bodyPr>
          <a:lstStyle/>
          <a:p>
            <a:pPr algn="ctr"/>
            <a:r>
              <a:rPr lang="en-US" sz="2133" dirty="0">
                <a:solidFill>
                  <a:schemeClr val="bg2">
                    <a:lumMod val="25000"/>
                  </a:schemeClr>
                </a:solidFill>
              </a:rPr>
              <a:t>Agile Brains Consulting</a:t>
            </a:r>
          </a:p>
        </p:txBody>
      </p:sp>
      <p:sp>
        <p:nvSpPr>
          <p:cNvPr id="5" name="TextBox 4">
            <a:extLst>
              <a:ext uri="{FF2B5EF4-FFF2-40B4-BE49-F238E27FC236}">
                <a16:creationId xmlns:a16="http://schemas.microsoft.com/office/drawing/2014/main" id="{DB8D0BBB-5988-46AA-9EAD-707B6004C7B9}"/>
              </a:ext>
            </a:extLst>
          </p:cNvPr>
          <p:cNvSpPr txBox="1"/>
          <p:nvPr/>
        </p:nvSpPr>
        <p:spPr>
          <a:xfrm>
            <a:off x="2636042" y="6490035"/>
            <a:ext cx="4393407" cy="415806"/>
          </a:xfrm>
          <a:prstGeom prst="rect">
            <a:avLst/>
          </a:prstGeom>
          <a:noFill/>
        </p:spPr>
        <p:txBody>
          <a:bodyPr wrap="square" rtlCol="0">
            <a:spAutoFit/>
          </a:bodyPr>
          <a:lstStyle/>
          <a:p>
            <a:pPr algn="ctr"/>
            <a:r>
              <a:rPr lang="en-US" sz="1051" dirty="0">
                <a:solidFill>
                  <a:schemeClr val="bg2">
                    <a:lumMod val="50000"/>
                  </a:schemeClr>
                </a:solidFill>
              </a:rPr>
              <a:t>©Agile Brains Consulting Inc. All rights reserved. Not to be reproduced without prior written consent.</a:t>
            </a:r>
          </a:p>
        </p:txBody>
      </p:sp>
      <p:pic>
        <p:nvPicPr>
          <p:cNvPr id="6" name="Picture 5" descr="A close up of a sign&#10;&#10;Description generated with high confidence">
            <a:extLst>
              <a:ext uri="{FF2B5EF4-FFF2-40B4-BE49-F238E27FC236}">
                <a16:creationId xmlns:a16="http://schemas.microsoft.com/office/drawing/2014/main" id="{62ED1D3C-94ED-4E66-AC1F-BA34BDBDD45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5738" y="6273801"/>
            <a:ext cx="407193" cy="542924"/>
          </a:xfrm>
          <a:prstGeom prst="rect">
            <a:avLst/>
          </a:prstGeom>
        </p:spPr>
      </p:pic>
      <p:pic>
        <p:nvPicPr>
          <p:cNvPr id="7" name="Picture 6">
            <a:extLst>
              <a:ext uri="{FF2B5EF4-FFF2-40B4-BE49-F238E27FC236}">
                <a16:creationId xmlns:a16="http://schemas.microsoft.com/office/drawing/2014/main" id="{7B32E106-9E99-4EB7-9524-D39048EF644E}"/>
              </a:ext>
            </a:extLst>
          </p:cNvPr>
          <p:cNvPicPr>
            <a:picLocks noChangeAspect="1"/>
          </p:cNvPicPr>
          <p:nvPr/>
        </p:nvPicPr>
        <p:blipFill rotWithShape="1">
          <a:blip r:embed="rId4">
            <a:extLst>
              <a:ext uri="{28A0092B-C50C-407E-A947-70E740481C1C}">
                <a14:useLocalDpi xmlns:a14="http://schemas.microsoft.com/office/drawing/2010/main" val="0"/>
              </a:ext>
            </a:extLst>
          </a:blip>
          <a:srcRect t="26736" b="30906"/>
          <a:stretch/>
        </p:blipFill>
        <p:spPr>
          <a:xfrm>
            <a:off x="7474166" y="6252638"/>
            <a:ext cx="975870" cy="551155"/>
          </a:xfrm>
          <a:prstGeom prst="rect">
            <a:avLst/>
          </a:prstGeom>
        </p:spPr>
      </p:pic>
      <p:sp>
        <p:nvSpPr>
          <p:cNvPr id="8" name="Slide Number Placeholder 102">
            <a:extLst>
              <a:ext uri="{FF2B5EF4-FFF2-40B4-BE49-F238E27FC236}">
                <a16:creationId xmlns:a16="http://schemas.microsoft.com/office/drawing/2014/main" id="{A00F2676-DEAE-461D-80E3-9CE7EC56B906}"/>
              </a:ext>
            </a:extLst>
          </p:cNvPr>
          <p:cNvSpPr txBox="1">
            <a:spLocks/>
          </p:cNvSpPr>
          <p:nvPr/>
        </p:nvSpPr>
        <p:spPr>
          <a:xfrm>
            <a:off x="6869720" y="6356354"/>
            <a:ext cx="2133600" cy="365125"/>
          </a:xfrm>
          <a:prstGeom prst="rect">
            <a:avLst/>
          </a:prstGeom>
        </p:spPr>
        <p:txBody>
          <a:bodyPr vert="horz" lIns="121920" tIns="60960" rIns="121920" bIns="6096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04198DC-2EF7-4B34-A789-AD3A4CDEBD28}" type="slidenum">
              <a:rPr lang="en-US" sz="1600"/>
              <a:pPr/>
              <a:t>27</a:t>
            </a:fld>
            <a:endParaRPr lang="en-US" sz="1600" dirty="0"/>
          </a:p>
        </p:txBody>
      </p:sp>
      <p:sp>
        <p:nvSpPr>
          <p:cNvPr id="10" name="Title 1">
            <a:extLst>
              <a:ext uri="{FF2B5EF4-FFF2-40B4-BE49-F238E27FC236}">
                <a16:creationId xmlns:a16="http://schemas.microsoft.com/office/drawing/2014/main" id="{3BE89834-BD39-E245-B3F9-8249364136DD}"/>
              </a:ext>
            </a:extLst>
          </p:cNvPr>
          <p:cNvSpPr txBox="1">
            <a:spLocks/>
          </p:cNvSpPr>
          <p:nvPr/>
        </p:nvSpPr>
        <p:spPr>
          <a:xfrm>
            <a:off x="548091" y="375452"/>
            <a:ext cx="8439983" cy="457200"/>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002060"/>
                </a:solidFill>
              </a:rPr>
              <a:t>Kubernetes Service Discovery</a:t>
            </a:r>
          </a:p>
        </p:txBody>
      </p:sp>
      <p:sp>
        <p:nvSpPr>
          <p:cNvPr id="9" name="TextBox 8"/>
          <p:cNvSpPr txBox="1"/>
          <p:nvPr/>
        </p:nvSpPr>
        <p:spPr>
          <a:xfrm>
            <a:off x="381000" y="985935"/>
            <a:ext cx="8622320" cy="4619854"/>
          </a:xfrm>
          <a:prstGeom prst="rect">
            <a:avLst/>
          </a:prstGeom>
          <a:noFill/>
        </p:spPr>
        <p:txBody>
          <a:bodyPr wrap="square" rtlCol="0">
            <a:spAutoFit/>
          </a:bodyPr>
          <a:lstStyle/>
          <a:p>
            <a:pPr>
              <a:lnSpc>
                <a:spcPct val="150000"/>
              </a:lnSpc>
            </a:pPr>
            <a:r>
              <a:rPr lang="en-US" dirty="0"/>
              <a:t>Using the environment variables that use the same conventions as those created by Docker links. Using DNS to resolve the service names to the service’s IP address.</a:t>
            </a:r>
          </a:p>
          <a:p>
            <a:pPr>
              <a:lnSpc>
                <a:spcPct val="150000"/>
              </a:lnSpc>
            </a:pPr>
            <a:endParaRPr lang="en-US" dirty="0"/>
          </a:p>
          <a:p>
            <a:pPr>
              <a:lnSpc>
                <a:spcPct val="150000"/>
              </a:lnSpc>
            </a:pPr>
            <a:r>
              <a:rPr lang="en-US" b="1" dirty="0"/>
              <a:t>1. Environment Variables</a:t>
            </a:r>
            <a:endParaRPr lang="en-US" dirty="0"/>
          </a:p>
          <a:p>
            <a:pPr>
              <a:lnSpc>
                <a:spcPct val="150000"/>
              </a:lnSpc>
            </a:pPr>
            <a:r>
              <a:rPr lang="en-US" dirty="0"/>
              <a:t>Kubernetes injects environment variables for each service and each port exposed by the service. This makes it easy to deploy containers that use Docker links to find their dependencies.</a:t>
            </a:r>
          </a:p>
          <a:p>
            <a:pPr>
              <a:lnSpc>
                <a:spcPct val="150000"/>
              </a:lnSpc>
            </a:pPr>
            <a:r>
              <a:rPr lang="en-US" dirty="0"/>
              <a:t>For example, a RabbitMQ service can be located by using the </a:t>
            </a:r>
            <a:r>
              <a:rPr lang="en-US" dirty="0">
                <a:solidFill>
                  <a:srgbClr val="C00000"/>
                </a:solidFill>
              </a:rPr>
              <a:t>RABBITMQ_SERVICE_SERVICE_HOST </a:t>
            </a:r>
            <a:r>
              <a:rPr lang="en-US" dirty="0"/>
              <a:t>and </a:t>
            </a:r>
            <a:r>
              <a:rPr lang="en-US" dirty="0">
                <a:solidFill>
                  <a:srgbClr val="C00000"/>
                </a:solidFill>
              </a:rPr>
              <a:t>RABBIT_MP_SERVICE_SERVICE_PORT </a:t>
            </a:r>
            <a:r>
              <a:rPr lang="en-US" dirty="0"/>
              <a:t>variables. Other environment variables are also exposed to support this.</a:t>
            </a:r>
          </a:p>
          <a:p>
            <a:pPr>
              <a:lnSpc>
                <a:spcPct val="150000"/>
              </a:lnSpc>
            </a:pPr>
            <a:endParaRPr lang="en-US" dirty="0"/>
          </a:p>
        </p:txBody>
      </p:sp>
    </p:spTree>
    <p:extLst>
      <p:ext uri="{BB962C8B-B14F-4D97-AF65-F5344CB8AC3E}">
        <p14:creationId xmlns:p14="http://schemas.microsoft.com/office/powerpoint/2010/main" val="26298061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D2EB4841-4E96-487D-ABC4-B5548C00F462}"/>
              </a:ext>
            </a:extLst>
          </p:cNvPr>
          <p:cNvCxnSpPr>
            <a:cxnSpLocks/>
          </p:cNvCxnSpPr>
          <p:nvPr/>
        </p:nvCxnSpPr>
        <p:spPr>
          <a:xfrm>
            <a:off x="2" y="6172200"/>
            <a:ext cx="9144001"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4FA1DC61-98B9-4D2E-95B3-4BE126C9E1EA}"/>
              </a:ext>
            </a:extLst>
          </p:cNvPr>
          <p:cNvSpPr txBox="1"/>
          <p:nvPr/>
        </p:nvSpPr>
        <p:spPr>
          <a:xfrm>
            <a:off x="92140" y="6317931"/>
            <a:ext cx="3008174" cy="420564"/>
          </a:xfrm>
          <a:prstGeom prst="rect">
            <a:avLst/>
          </a:prstGeom>
          <a:noFill/>
        </p:spPr>
        <p:txBody>
          <a:bodyPr wrap="square" rtlCol="0">
            <a:spAutoFit/>
          </a:bodyPr>
          <a:lstStyle/>
          <a:p>
            <a:pPr algn="ctr"/>
            <a:r>
              <a:rPr lang="en-US" sz="2133" dirty="0">
                <a:solidFill>
                  <a:schemeClr val="bg2">
                    <a:lumMod val="25000"/>
                  </a:schemeClr>
                </a:solidFill>
              </a:rPr>
              <a:t>Agile Brains Consulting</a:t>
            </a:r>
          </a:p>
        </p:txBody>
      </p:sp>
      <p:sp>
        <p:nvSpPr>
          <p:cNvPr id="5" name="TextBox 4">
            <a:extLst>
              <a:ext uri="{FF2B5EF4-FFF2-40B4-BE49-F238E27FC236}">
                <a16:creationId xmlns:a16="http://schemas.microsoft.com/office/drawing/2014/main" id="{DB8D0BBB-5988-46AA-9EAD-707B6004C7B9}"/>
              </a:ext>
            </a:extLst>
          </p:cNvPr>
          <p:cNvSpPr txBox="1"/>
          <p:nvPr/>
        </p:nvSpPr>
        <p:spPr>
          <a:xfrm>
            <a:off x="2636042" y="6490035"/>
            <a:ext cx="4393407" cy="415806"/>
          </a:xfrm>
          <a:prstGeom prst="rect">
            <a:avLst/>
          </a:prstGeom>
          <a:noFill/>
        </p:spPr>
        <p:txBody>
          <a:bodyPr wrap="square" rtlCol="0">
            <a:spAutoFit/>
          </a:bodyPr>
          <a:lstStyle/>
          <a:p>
            <a:pPr algn="ctr"/>
            <a:r>
              <a:rPr lang="en-US" sz="1051" dirty="0">
                <a:solidFill>
                  <a:schemeClr val="bg2">
                    <a:lumMod val="50000"/>
                  </a:schemeClr>
                </a:solidFill>
              </a:rPr>
              <a:t>©Agile Brains Consulting Inc. All rights reserved. Not to be reproduced without prior written consent.</a:t>
            </a:r>
          </a:p>
        </p:txBody>
      </p:sp>
      <p:pic>
        <p:nvPicPr>
          <p:cNvPr id="6" name="Picture 5" descr="A close up of a sign&#10;&#10;Description generated with high confidence">
            <a:extLst>
              <a:ext uri="{FF2B5EF4-FFF2-40B4-BE49-F238E27FC236}">
                <a16:creationId xmlns:a16="http://schemas.microsoft.com/office/drawing/2014/main" id="{62ED1D3C-94ED-4E66-AC1F-BA34BDBDD45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5738" y="6273801"/>
            <a:ext cx="407193" cy="542924"/>
          </a:xfrm>
          <a:prstGeom prst="rect">
            <a:avLst/>
          </a:prstGeom>
        </p:spPr>
      </p:pic>
      <p:pic>
        <p:nvPicPr>
          <p:cNvPr id="7" name="Picture 6">
            <a:extLst>
              <a:ext uri="{FF2B5EF4-FFF2-40B4-BE49-F238E27FC236}">
                <a16:creationId xmlns:a16="http://schemas.microsoft.com/office/drawing/2014/main" id="{7B32E106-9E99-4EB7-9524-D39048EF644E}"/>
              </a:ext>
            </a:extLst>
          </p:cNvPr>
          <p:cNvPicPr>
            <a:picLocks noChangeAspect="1"/>
          </p:cNvPicPr>
          <p:nvPr/>
        </p:nvPicPr>
        <p:blipFill rotWithShape="1">
          <a:blip r:embed="rId4">
            <a:extLst>
              <a:ext uri="{28A0092B-C50C-407E-A947-70E740481C1C}">
                <a14:useLocalDpi xmlns:a14="http://schemas.microsoft.com/office/drawing/2010/main" val="0"/>
              </a:ext>
            </a:extLst>
          </a:blip>
          <a:srcRect t="26736" b="30906"/>
          <a:stretch/>
        </p:blipFill>
        <p:spPr>
          <a:xfrm>
            <a:off x="7474166" y="6252638"/>
            <a:ext cx="975870" cy="551155"/>
          </a:xfrm>
          <a:prstGeom prst="rect">
            <a:avLst/>
          </a:prstGeom>
        </p:spPr>
      </p:pic>
      <p:sp>
        <p:nvSpPr>
          <p:cNvPr id="8" name="Slide Number Placeholder 102">
            <a:extLst>
              <a:ext uri="{FF2B5EF4-FFF2-40B4-BE49-F238E27FC236}">
                <a16:creationId xmlns:a16="http://schemas.microsoft.com/office/drawing/2014/main" id="{A00F2676-DEAE-461D-80E3-9CE7EC56B906}"/>
              </a:ext>
            </a:extLst>
          </p:cNvPr>
          <p:cNvSpPr txBox="1">
            <a:spLocks/>
          </p:cNvSpPr>
          <p:nvPr/>
        </p:nvSpPr>
        <p:spPr>
          <a:xfrm>
            <a:off x="6869720" y="6356354"/>
            <a:ext cx="2133600" cy="365125"/>
          </a:xfrm>
          <a:prstGeom prst="rect">
            <a:avLst/>
          </a:prstGeom>
        </p:spPr>
        <p:txBody>
          <a:bodyPr vert="horz" lIns="121920" tIns="60960" rIns="121920" bIns="6096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04198DC-2EF7-4B34-A789-AD3A4CDEBD28}" type="slidenum">
              <a:rPr lang="en-US" sz="1600"/>
              <a:pPr/>
              <a:t>28</a:t>
            </a:fld>
            <a:endParaRPr lang="en-US" sz="1600" dirty="0"/>
          </a:p>
        </p:txBody>
      </p:sp>
      <p:sp>
        <p:nvSpPr>
          <p:cNvPr id="9" name="TextBox 8"/>
          <p:cNvSpPr txBox="1"/>
          <p:nvPr/>
        </p:nvSpPr>
        <p:spPr>
          <a:xfrm>
            <a:off x="381000" y="1447800"/>
            <a:ext cx="8622320" cy="2585323"/>
          </a:xfrm>
          <a:prstGeom prst="rect">
            <a:avLst/>
          </a:prstGeom>
          <a:noFill/>
        </p:spPr>
        <p:txBody>
          <a:bodyPr wrap="square" rtlCol="0">
            <a:spAutoFit/>
          </a:bodyPr>
          <a:lstStyle/>
          <a:p>
            <a:r>
              <a:rPr lang="en-US" b="1" dirty="0"/>
              <a:t>2. DNS Resolution</a:t>
            </a:r>
          </a:p>
          <a:p>
            <a:endParaRPr lang="en-US" dirty="0"/>
          </a:p>
          <a:p>
            <a:r>
              <a:rPr lang="en-US" dirty="0"/>
              <a:t>Kubernetes has a </a:t>
            </a:r>
            <a:r>
              <a:rPr lang="en-US" dirty="0" err="1"/>
              <a:t>kube-dns</a:t>
            </a:r>
            <a:r>
              <a:rPr lang="en-US" dirty="0"/>
              <a:t> </a:t>
            </a:r>
            <a:r>
              <a:rPr lang="en-US" dirty="0" err="1"/>
              <a:t>addon</a:t>
            </a:r>
            <a:r>
              <a:rPr lang="en-US" dirty="0"/>
              <a:t> that exposes the service’s name as a DNS entry. As a result, you can tell your application to connect to a host name. The advantage of this approach is that you do not need to do anything different than you would otherwise.</a:t>
            </a:r>
          </a:p>
          <a:p>
            <a:endParaRPr lang="en-US" dirty="0"/>
          </a:p>
          <a:p>
            <a:r>
              <a:rPr lang="en-US" dirty="0"/>
              <a:t>The service names are scoped within namespaces. This allows you to run different deployment of a service for each namespace (for example, one per developer or one per environments) without having to edit configuration files.</a:t>
            </a:r>
          </a:p>
        </p:txBody>
      </p:sp>
      <p:sp>
        <p:nvSpPr>
          <p:cNvPr id="11" name="Title 1">
            <a:extLst>
              <a:ext uri="{FF2B5EF4-FFF2-40B4-BE49-F238E27FC236}">
                <a16:creationId xmlns:a16="http://schemas.microsoft.com/office/drawing/2014/main" id="{E68C7B6A-637E-D440-B68F-EFA633725AD4}"/>
              </a:ext>
            </a:extLst>
          </p:cNvPr>
          <p:cNvSpPr txBox="1">
            <a:spLocks/>
          </p:cNvSpPr>
          <p:nvPr/>
        </p:nvSpPr>
        <p:spPr>
          <a:xfrm>
            <a:off x="548091" y="375452"/>
            <a:ext cx="8439983" cy="457200"/>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002060"/>
                </a:solidFill>
              </a:rPr>
              <a:t>Kubernetes Service Discovery</a:t>
            </a:r>
          </a:p>
        </p:txBody>
      </p:sp>
    </p:spTree>
    <p:extLst>
      <p:ext uri="{BB962C8B-B14F-4D97-AF65-F5344CB8AC3E}">
        <p14:creationId xmlns:p14="http://schemas.microsoft.com/office/powerpoint/2010/main" val="41809611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D2EB4841-4E96-487D-ABC4-B5548C00F462}"/>
              </a:ext>
            </a:extLst>
          </p:cNvPr>
          <p:cNvCxnSpPr>
            <a:cxnSpLocks/>
          </p:cNvCxnSpPr>
          <p:nvPr/>
        </p:nvCxnSpPr>
        <p:spPr>
          <a:xfrm>
            <a:off x="2" y="6172200"/>
            <a:ext cx="9144001"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4FA1DC61-98B9-4D2E-95B3-4BE126C9E1EA}"/>
              </a:ext>
            </a:extLst>
          </p:cNvPr>
          <p:cNvSpPr txBox="1"/>
          <p:nvPr/>
        </p:nvSpPr>
        <p:spPr>
          <a:xfrm>
            <a:off x="92140" y="6317931"/>
            <a:ext cx="3008174" cy="420564"/>
          </a:xfrm>
          <a:prstGeom prst="rect">
            <a:avLst/>
          </a:prstGeom>
          <a:noFill/>
        </p:spPr>
        <p:txBody>
          <a:bodyPr wrap="square" rtlCol="0">
            <a:spAutoFit/>
          </a:bodyPr>
          <a:lstStyle/>
          <a:p>
            <a:pPr algn="ctr"/>
            <a:r>
              <a:rPr lang="en-US" sz="2133" dirty="0">
                <a:solidFill>
                  <a:schemeClr val="bg2">
                    <a:lumMod val="25000"/>
                  </a:schemeClr>
                </a:solidFill>
              </a:rPr>
              <a:t>Agile Brains Consulting</a:t>
            </a:r>
          </a:p>
        </p:txBody>
      </p:sp>
      <p:sp>
        <p:nvSpPr>
          <p:cNvPr id="5" name="TextBox 4">
            <a:extLst>
              <a:ext uri="{FF2B5EF4-FFF2-40B4-BE49-F238E27FC236}">
                <a16:creationId xmlns:a16="http://schemas.microsoft.com/office/drawing/2014/main" id="{DB8D0BBB-5988-46AA-9EAD-707B6004C7B9}"/>
              </a:ext>
            </a:extLst>
          </p:cNvPr>
          <p:cNvSpPr txBox="1"/>
          <p:nvPr/>
        </p:nvSpPr>
        <p:spPr>
          <a:xfrm>
            <a:off x="2636042" y="6490035"/>
            <a:ext cx="4393407" cy="415806"/>
          </a:xfrm>
          <a:prstGeom prst="rect">
            <a:avLst/>
          </a:prstGeom>
          <a:noFill/>
        </p:spPr>
        <p:txBody>
          <a:bodyPr wrap="square" rtlCol="0">
            <a:spAutoFit/>
          </a:bodyPr>
          <a:lstStyle/>
          <a:p>
            <a:pPr algn="ctr"/>
            <a:r>
              <a:rPr lang="en-US" sz="1051" dirty="0">
                <a:solidFill>
                  <a:schemeClr val="bg2">
                    <a:lumMod val="50000"/>
                  </a:schemeClr>
                </a:solidFill>
              </a:rPr>
              <a:t>©Agile Brains Consulting Inc. All rights reserved. Not to be reproduced without prior written consent.</a:t>
            </a:r>
          </a:p>
        </p:txBody>
      </p:sp>
      <p:pic>
        <p:nvPicPr>
          <p:cNvPr id="6" name="Picture 5" descr="A close up of a sign&#10;&#10;Description generated with high confidence">
            <a:extLst>
              <a:ext uri="{FF2B5EF4-FFF2-40B4-BE49-F238E27FC236}">
                <a16:creationId xmlns:a16="http://schemas.microsoft.com/office/drawing/2014/main" id="{62ED1D3C-94ED-4E66-AC1F-BA34BDBDD45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5738" y="6273801"/>
            <a:ext cx="407193" cy="542924"/>
          </a:xfrm>
          <a:prstGeom prst="rect">
            <a:avLst/>
          </a:prstGeom>
        </p:spPr>
      </p:pic>
      <p:pic>
        <p:nvPicPr>
          <p:cNvPr id="7" name="Picture 6">
            <a:extLst>
              <a:ext uri="{FF2B5EF4-FFF2-40B4-BE49-F238E27FC236}">
                <a16:creationId xmlns:a16="http://schemas.microsoft.com/office/drawing/2014/main" id="{7B32E106-9E99-4EB7-9524-D39048EF644E}"/>
              </a:ext>
            </a:extLst>
          </p:cNvPr>
          <p:cNvPicPr>
            <a:picLocks noChangeAspect="1"/>
          </p:cNvPicPr>
          <p:nvPr/>
        </p:nvPicPr>
        <p:blipFill rotWithShape="1">
          <a:blip r:embed="rId4">
            <a:extLst>
              <a:ext uri="{28A0092B-C50C-407E-A947-70E740481C1C}">
                <a14:useLocalDpi xmlns:a14="http://schemas.microsoft.com/office/drawing/2010/main" val="0"/>
              </a:ext>
            </a:extLst>
          </a:blip>
          <a:srcRect t="26736" b="30906"/>
          <a:stretch/>
        </p:blipFill>
        <p:spPr>
          <a:xfrm>
            <a:off x="7474166" y="6252638"/>
            <a:ext cx="975870" cy="551155"/>
          </a:xfrm>
          <a:prstGeom prst="rect">
            <a:avLst/>
          </a:prstGeom>
        </p:spPr>
      </p:pic>
      <p:sp>
        <p:nvSpPr>
          <p:cNvPr id="8" name="Slide Number Placeholder 102">
            <a:extLst>
              <a:ext uri="{FF2B5EF4-FFF2-40B4-BE49-F238E27FC236}">
                <a16:creationId xmlns:a16="http://schemas.microsoft.com/office/drawing/2014/main" id="{A00F2676-DEAE-461D-80E3-9CE7EC56B906}"/>
              </a:ext>
            </a:extLst>
          </p:cNvPr>
          <p:cNvSpPr txBox="1">
            <a:spLocks/>
          </p:cNvSpPr>
          <p:nvPr/>
        </p:nvSpPr>
        <p:spPr>
          <a:xfrm>
            <a:off x="6869720" y="6356354"/>
            <a:ext cx="2133600" cy="365125"/>
          </a:xfrm>
          <a:prstGeom prst="rect">
            <a:avLst/>
          </a:prstGeom>
        </p:spPr>
        <p:txBody>
          <a:bodyPr vert="horz" lIns="121920" tIns="60960" rIns="121920" bIns="6096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04198DC-2EF7-4B34-A789-AD3A4CDEBD28}" type="slidenum">
              <a:rPr lang="en-US" sz="1600"/>
              <a:pPr/>
              <a:t>29</a:t>
            </a:fld>
            <a:endParaRPr lang="en-US" sz="1600" dirty="0"/>
          </a:p>
        </p:txBody>
      </p:sp>
      <p:sp>
        <p:nvSpPr>
          <p:cNvPr id="10" name="Title 1">
            <a:extLst>
              <a:ext uri="{FF2B5EF4-FFF2-40B4-BE49-F238E27FC236}">
                <a16:creationId xmlns:a16="http://schemas.microsoft.com/office/drawing/2014/main" id="{3BE89834-BD39-E245-B3F9-8249364136DD}"/>
              </a:ext>
            </a:extLst>
          </p:cNvPr>
          <p:cNvSpPr txBox="1">
            <a:spLocks/>
          </p:cNvSpPr>
          <p:nvPr/>
        </p:nvSpPr>
        <p:spPr>
          <a:xfrm>
            <a:off x="10053" y="152400"/>
            <a:ext cx="8439983" cy="457200"/>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002060"/>
                </a:solidFill>
              </a:rPr>
              <a:t>5.4 Service Discovery</a:t>
            </a:r>
          </a:p>
        </p:txBody>
      </p:sp>
      <p:pic>
        <p:nvPicPr>
          <p:cNvPr id="9" name="Picture 8" descr="Screen Shot 2019-03-17 at 10.22.10 AM.png"/>
          <p:cNvPicPr>
            <a:picLocks noChangeAspect="1"/>
          </p:cNvPicPr>
          <p:nvPr/>
        </p:nvPicPr>
        <p:blipFill>
          <a:blip r:embed="rId5"/>
          <a:stretch>
            <a:fillRect/>
          </a:stretch>
        </p:blipFill>
        <p:spPr>
          <a:xfrm>
            <a:off x="0" y="64777"/>
            <a:ext cx="9144000" cy="6728446"/>
          </a:xfrm>
          <a:prstGeom prst="rect">
            <a:avLst/>
          </a:prstGeom>
        </p:spPr>
      </p:pic>
    </p:spTree>
    <p:extLst>
      <p:ext uri="{BB962C8B-B14F-4D97-AF65-F5344CB8AC3E}">
        <p14:creationId xmlns:p14="http://schemas.microsoft.com/office/powerpoint/2010/main" val="34416358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D2EB4841-4E96-487D-ABC4-B5548C00F462}"/>
              </a:ext>
            </a:extLst>
          </p:cNvPr>
          <p:cNvCxnSpPr>
            <a:cxnSpLocks/>
          </p:cNvCxnSpPr>
          <p:nvPr/>
        </p:nvCxnSpPr>
        <p:spPr>
          <a:xfrm>
            <a:off x="2" y="6172200"/>
            <a:ext cx="9144001"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4FA1DC61-98B9-4D2E-95B3-4BE126C9E1EA}"/>
              </a:ext>
            </a:extLst>
          </p:cNvPr>
          <p:cNvSpPr txBox="1"/>
          <p:nvPr/>
        </p:nvSpPr>
        <p:spPr>
          <a:xfrm>
            <a:off x="92140" y="6317931"/>
            <a:ext cx="3008174" cy="420564"/>
          </a:xfrm>
          <a:prstGeom prst="rect">
            <a:avLst/>
          </a:prstGeom>
          <a:noFill/>
        </p:spPr>
        <p:txBody>
          <a:bodyPr wrap="square" rtlCol="0">
            <a:spAutoFit/>
          </a:bodyPr>
          <a:lstStyle/>
          <a:p>
            <a:pPr algn="ctr"/>
            <a:r>
              <a:rPr lang="en-US" sz="2133" dirty="0">
                <a:solidFill>
                  <a:schemeClr val="bg2">
                    <a:lumMod val="25000"/>
                  </a:schemeClr>
                </a:solidFill>
              </a:rPr>
              <a:t>Agile Brains Consulting</a:t>
            </a:r>
          </a:p>
        </p:txBody>
      </p:sp>
      <p:sp>
        <p:nvSpPr>
          <p:cNvPr id="5" name="TextBox 4">
            <a:extLst>
              <a:ext uri="{FF2B5EF4-FFF2-40B4-BE49-F238E27FC236}">
                <a16:creationId xmlns:a16="http://schemas.microsoft.com/office/drawing/2014/main" id="{DB8D0BBB-5988-46AA-9EAD-707B6004C7B9}"/>
              </a:ext>
            </a:extLst>
          </p:cNvPr>
          <p:cNvSpPr txBox="1"/>
          <p:nvPr/>
        </p:nvSpPr>
        <p:spPr>
          <a:xfrm>
            <a:off x="2636042" y="6490035"/>
            <a:ext cx="4393407" cy="415806"/>
          </a:xfrm>
          <a:prstGeom prst="rect">
            <a:avLst/>
          </a:prstGeom>
          <a:noFill/>
        </p:spPr>
        <p:txBody>
          <a:bodyPr wrap="square" rtlCol="0">
            <a:spAutoFit/>
          </a:bodyPr>
          <a:lstStyle/>
          <a:p>
            <a:pPr algn="ctr"/>
            <a:r>
              <a:rPr lang="en-US" sz="1051" dirty="0">
                <a:solidFill>
                  <a:schemeClr val="bg2">
                    <a:lumMod val="50000"/>
                  </a:schemeClr>
                </a:solidFill>
              </a:rPr>
              <a:t>©Agile Brains Consulting Inc. All rights reserved. Not to be reproduced without prior written consent.</a:t>
            </a:r>
          </a:p>
        </p:txBody>
      </p:sp>
      <p:pic>
        <p:nvPicPr>
          <p:cNvPr id="6" name="Picture 5" descr="A close up of a sign&#10;&#10;Description generated with high confidence">
            <a:extLst>
              <a:ext uri="{FF2B5EF4-FFF2-40B4-BE49-F238E27FC236}">
                <a16:creationId xmlns:a16="http://schemas.microsoft.com/office/drawing/2014/main" id="{62ED1D3C-94ED-4E66-AC1F-BA34BDBDD45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5738" y="6273801"/>
            <a:ext cx="407193" cy="542924"/>
          </a:xfrm>
          <a:prstGeom prst="rect">
            <a:avLst/>
          </a:prstGeom>
        </p:spPr>
      </p:pic>
      <p:pic>
        <p:nvPicPr>
          <p:cNvPr id="7" name="Picture 6">
            <a:extLst>
              <a:ext uri="{FF2B5EF4-FFF2-40B4-BE49-F238E27FC236}">
                <a16:creationId xmlns:a16="http://schemas.microsoft.com/office/drawing/2014/main" id="{7B32E106-9E99-4EB7-9524-D39048EF644E}"/>
              </a:ext>
            </a:extLst>
          </p:cNvPr>
          <p:cNvPicPr>
            <a:picLocks noChangeAspect="1"/>
          </p:cNvPicPr>
          <p:nvPr/>
        </p:nvPicPr>
        <p:blipFill rotWithShape="1">
          <a:blip r:embed="rId3">
            <a:extLst>
              <a:ext uri="{28A0092B-C50C-407E-A947-70E740481C1C}">
                <a14:useLocalDpi xmlns:a14="http://schemas.microsoft.com/office/drawing/2010/main" val="0"/>
              </a:ext>
            </a:extLst>
          </a:blip>
          <a:srcRect t="26736" b="30906"/>
          <a:stretch/>
        </p:blipFill>
        <p:spPr>
          <a:xfrm>
            <a:off x="7474166" y="6252638"/>
            <a:ext cx="975870" cy="551155"/>
          </a:xfrm>
          <a:prstGeom prst="rect">
            <a:avLst/>
          </a:prstGeom>
        </p:spPr>
      </p:pic>
      <p:sp>
        <p:nvSpPr>
          <p:cNvPr id="8" name="Slide Number Placeholder 102">
            <a:extLst>
              <a:ext uri="{FF2B5EF4-FFF2-40B4-BE49-F238E27FC236}">
                <a16:creationId xmlns:a16="http://schemas.microsoft.com/office/drawing/2014/main" id="{A00F2676-DEAE-461D-80E3-9CE7EC56B906}"/>
              </a:ext>
            </a:extLst>
          </p:cNvPr>
          <p:cNvSpPr txBox="1">
            <a:spLocks/>
          </p:cNvSpPr>
          <p:nvPr/>
        </p:nvSpPr>
        <p:spPr>
          <a:xfrm>
            <a:off x="6869720" y="6356354"/>
            <a:ext cx="2133600" cy="365125"/>
          </a:xfrm>
          <a:prstGeom prst="rect">
            <a:avLst/>
          </a:prstGeom>
        </p:spPr>
        <p:txBody>
          <a:bodyPr vert="horz" lIns="121920" tIns="60960" rIns="121920" bIns="6096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04198DC-2EF7-4B34-A789-AD3A4CDEBD28}" type="slidenum">
              <a:rPr lang="en-US" sz="1600"/>
              <a:pPr/>
              <a:t>3</a:t>
            </a:fld>
            <a:endParaRPr lang="en-US" sz="1600" dirty="0"/>
          </a:p>
        </p:txBody>
      </p:sp>
      <p:sp>
        <p:nvSpPr>
          <p:cNvPr id="10" name="Title 1">
            <a:extLst>
              <a:ext uri="{FF2B5EF4-FFF2-40B4-BE49-F238E27FC236}">
                <a16:creationId xmlns:a16="http://schemas.microsoft.com/office/drawing/2014/main" id="{3BE89834-BD39-E245-B3F9-8249364136DD}"/>
              </a:ext>
            </a:extLst>
          </p:cNvPr>
          <p:cNvSpPr txBox="1">
            <a:spLocks/>
          </p:cNvSpPr>
          <p:nvPr/>
        </p:nvSpPr>
        <p:spPr>
          <a:xfrm>
            <a:off x="563337" y="2402806"/>
            <a:ext cx="8439983"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002060"/>
                </a:solidFill>
              </a:rPr>
              <a:t>Zero Downtime Rolling updates and rollback </a:t>
            </a:r>
          </a:p>
        </p:txBody>
      </p:sp>
    </p:spTree>
    <p:extLst>
      <p:ext uri="{BB962C8B-B14F-4D97-AF65-F5344CB8AC3E}">
        <p14:creationId xmlns:p14="http://schemas.microsoft.com/office/powerpoint/2010/main" val="284164810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D2EB4841-4E96-487D-ABC4-B5548C00F462}"/>
              </a:ext>
            </a:extLst>
          </p:cNvPr>
          <p:cNvCxnSpPr>
            <a:cxnSpLocks/>
          </p:cNvCxnSpPr>
          <p:nvPr/>
        </p:nvCxnSpPr>
        <p:spPr>
          <a:xfrm>
            <a:off x="2" y="6172200"/>
            <a:ext cx="9144001"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4FA1DC61-98B9-4D2E-95B3-4BE126C9E1EA}"/>
              </a:ext>
            </a:extLst>
          </p:cNvPr>
          <p:cNvSpPr txBox="1"/>
          <p:nvPr/>
        </p:nvSpPr>
        <p:spPr>
          <a:xfrm>
            <a:off x="92140" y="6317931"/>
            <a:ext cx="3008174" cy="420564"/>
          </a:xfrm>
          <a:prstGeom prst="rect">
            <a:avLst/>
          </a:prstGeom>
          <a:noFill/>
        </p:spPr>
        <p:txBody>
          <a:bodyPr wrap="square" rtlCol="0">
            <a:spAutoFit/>
          </a:bodyPr>
          <a:lstStyle/>
          <a:p>
            <a:pPr algn="ctr"/>
            <a:r>
              <a:rPr lang="en-US" sz="2133" dirty="0">
                <a:solidFill>
                  <a:schemeClr val="bg2">
                    <a:lumMod val="25000"/>
                  </a:schemeClr>
                </a:solidFill>
              </a:rPr>
              <a:t>Agile Brains Consulting</a:t>
            </a:r>
          </a:p>
        </p:txBody>
      </p:sp>
      <p:sp>
        <p:nvSpPr>
          <p:cNvPr id="5" name="TextBox 4">
            <a:extLst>
              <a:ext uri="{FF2B5EF4-FFF2-40B4-BE49-F238E27FC236}">
                <a16:creationId xmlns:a16="http://schemas.microsoft.com/office/drawing/2014/main" id="{DB8D0BBB-5988-46AA-9EAD-707B6004C7B9}"/>
              </a:ext>
            </a:extLst>
          </p:cNvPr>
          <p:cNvSpPr txBox="1"/>
          <p:nvPr/>
        </p:nvSpPr>
        <p:spPr>
          <a:xfrm>
            <a:off x="2636042" y="6490035"/>
            <a:ext cx="4393407" cy="415806"/>
          </a:xfrm>
          <a:prstGeom prst="rect">
            <a:avLst/>
          </a:prstGeom>
          <a:noFill/>
        </p:spPr>
        <p:txBody>
          <a:bodyPr wrap="square" rtlCol="0">
            <a:spAutoFit/>
          </a:bodyPr>
          <a:lstStyle/>
          <a:p>
            <a:pPr algn="ctr"/>
            <a:r>
              <a:rPr lang="en-US" sz="1051" dirty="0">
                <a:solidFill>
                  <a:schemeClr val="bg2">
                    <a:lumMod val="50000"/>
                  </a:schemeClr>
                </a:solidFill>
              </a:rPr>
              <a:t>©Agile Brains Consulting Inc. All rights reserved. Not to be reproduced without prior written consent.</a:t>
            </a:r>
          </a:p>
        </p:txBody>
      </p:sp>
      <p:pic>
        <p:nvPicPr>
          <p:cNvPr id="6" name="Picture 5" descr="A close up of a sign&#10;&#10;Description generated with high confidence">
            <a:extLst>
              <a:ext uri="{FF2B5EF4-FFF2-40B4-BE49-F238E27FC236}">
                <a16:creationId xmlns:a16="http://schemas.microsoft.com/office/drawing/2014/main" id="{62ED1D3C-94ED-4E66-AC1F-BA34BDBDD45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5738" y="6273801"/>
            <a:ext cx="407193" cy="542924"/>
          </a:xfrm>
          <a:prstGeom prst="rect">
            <a:avLst/>
          </a:prstGeom>
        </p:spPr>
      </p:pic>
      <p:pic>
        <p:nvPicPr>
          <p:cNvPr id="7" name="Picture 6">
            <a:extLst>
              <a:ext uri="{FF2B5EF4-FFF2-40B4-BE49-F238E27FC236}">
                <a16:creationId xmlns:a16="http://schemas.microsoft.com/office/drawing/2014/main" id="{7B32E106-9E99-4EB7-9524-D39048EF644E}"/>
              </a:ext>
            </a:extLst>
          </p:cNvPr>
          <p:cNvPicPr>
            <a:picLocks noChangeAspect="1"/>
          </p:cNvPicPr>
          <p:nvPr/>
        </p:nvPicPr>
        <p:blipFill rotWithShape="1">
          <a:blip r:embed="rId4">
            <a:extLst>
              <a:ext uri="{28A0092B-C50C-407E-A947-70E740481C1C}">
                <a14:useLocalDpi xmlns:a14="http://schemas.microsoft.com/office/drawing/2010/main" val="0"/>
              </a:ext>
            </a:extLst>
          </a:blip>
          <a:srcRect t="26736" b="30906"/>
          <a:stretch/>
        </p:blipFill>
        <p:spPr>
          <a:xfrm>
            <a:off x="7474166" y="6252638"/>
            <a:ext cx="975870" cy="551155"/>
          </a:xfrm>
          <a:prstGeom prst="rect">
            <a:avLst/>
          </a:prstGeom>
        </p:spPr>
      </p:pic>
      <p:sp>
        <p:nvSpPr>
          <p:cNvPr id="8" name="Slide Number Placeholder 102">
            <a:extLst>
              <a:ext uri="{FF2B5EF4-FFF2-40B4-BE49-F238E27FC236}">
                <a16:creationId xmlns:a16="http://schemas.microsoft.com/office/drawing/2014/main" id="{A00F2676-DEAE-461D-80E3-9CE7EC56B906}"/>
              </a:ext>
            </a:extLst>
          </p:cNvPr>
          <p:cNvSpPr txBox="1">
            <a:spLocks/>
          </p:cNvSpPr>
          <p:nvPr/>
        </p:nvSpPr>
        <p:spPr>
          <a:xfrm>
            <a:off x="6869720" y="6356354"/>
            <a:ext cx="2133600" cy="365125"/>
          </a:xfrm>
          <a:prstGeom prst="rect">
            <a:avLst/>
          </a:prstGeom>
        </p:spPr>
        <p:txBody>
          <a:bodyPr vert="horz" lIns="121920" tIns="60960" rIns="121920" bIns="6096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04198DC-2EF7-4B34-A789-AD3A4CDEBD28}" type="slidenum">
              <a:rPr lang="en-US" sz="1600"/>
              <a:pPr/>
              <a:t>30</a:t>
            </a:fld>
            <a:endParaRPr lang="en-US" sz="1600" dirty="0"/>
          </a:p>
        </p:txBody>
      </p:sp>
      <p:sp>
        <p:nvSpPr>
          <p:cNvPr id="10" name="Title 1">
            <a:extLst>
              <a:ext uri="{FF2B5EF4-FFF2-40B4-BE49-F238E27FC236}">
                <a16:creationId xmlns:a16="http://schemas.microsoft.com/office/drawing/2014/main" id="{3BE89834-BD39-E245-B3F9-8249364136DD}"/>
              </a:ext>
            </a:extLst>
          </p:cNvPr>
          <p:cNvSpPr txBox="1">
            <a:spLocks/>
          </p:cNvSpPr>
          <p:nvPr/>
        </p:nvSpPr>
        <p:spPr>
          <a:xfrm>
            <a:off x="10053" y="152400"/>
            <a:ext cx="8439983" cy="457200"/>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002060"/>
                </a:solidFill>
              </a:rPr>
              <a:t>5.4 Service Discovery</a:t>
            </a:r>
          </a:p>
        </p:txBody>
      </p:sp>
      <p:pic>
        <p:nvPicPr>
          <p:cNvPr id="9" name="Picture 8" descr="Screen Shot 2019-03-17 at 10.22.50 AM.png"/>
          <p:cNvPicPr>
            <a:picLocks noChangeAspect="1"/>
          </p:cNvPicPr>
          <p:nvPr/>
        </p:nvPicPr>
        <p:blipFill>
          <a:blip r:embed="rId5"/>
          <a:stretch>
            <a:fillRect/>
          </a:stretch>
        </p:blipFill>
        <p:spPr>
          <a:xfrm>
            <a:off x="108987" y="0"/>
            <a:ext cx="8926026" cy="6858000"/>
          </a:xfrm>
          <a:prstGeom prst="rect">
            <a:avLst/>
          </a:prstGeom>
        </p:spPr>
      </p:pic>
    </p:spTree>
    <p:extLst>
      <p:ext uri="{BB962C8B-B14F-4D97-AF65-F5344CB8AC3E}">
        <p14:creationId xmlns:p14="http://schemas.microsoft.com/office/powerpoint/2010/main" val="23282776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D2EB4841-4E96-487D-ABC4-B5548C00F462}"/>
              </a:ext>
            </a:extLst>
          </p:cNvPr>
          <p:cNvCxnSpPr>
            <a:cxnSpLocks/>
          </p:cNvCxnSpPr>
          <p:nvPr/>
        </p:nvCxnSpPr>
        <p:spPr>
          <a:xfrm>
            <a:off x="2" y="6172200"/>
            <a:ext cx="9144001"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4FA1DC61-98B9-4D2E-95B3-4BE126C9E1EA}"/>
              </a:ext>
            </a:extLst>
          </p:cNvPr>
          <p:cNvSpPr txBox="1"/>
          <p:nvPr/>
        </p:nvSpPr>
        <p:spPr>
          <a:xfrm>
            <a:off x="92140" y="6317931"/>
            <a:ext cx="3008174" cy="420564"/>
          </a:xfrm>
          <a:prstGeom prst="rect">
            <a:avLst/>
          </a:prstGeom>
          <a:noFill/>
        </p:spPr>
        <p:txBody>
          <a:bodyPr wrap="square" rtlCol="0">
            <a:spAutoFit/>
          </a:bodyPr>
          <a:lstStyle/>
          <a:p>
            <a:pPr algn="ctr"/>
            <a:r>
              <a:rPr lang="en-US" sz="2133" dirty="0">
                <a:solidFill>
                  <a:schemeClr val="bg2">
                    <a:lumMod val="25000"/>
                  </a:schemeClr>
                </a:solidFill>
              </a:rPr>
              <a:t>Agile Brains Consulting</a:t>
            </a:r>
          </a:p>
        </p:txBody>
      </p:sp>
      <p:sp>
        <p:nvSpPr>
          <p:cNvPr id="5" name="TextBox 4">
            <a:extLst>
              <a:ext uri="{FF2B5EF4-FFF2-40B4-BE49-F238E27FC236}">
                <a16:creationId xmlns:a16="http://schemas.microsoft.com/office/drawing/2014/main" id="{DB8D0BBB-5988-46AA-9EAD-707B6004C7B9}"/>
              </a:ext>
            </a:extLst>
          </p:cNvPr>
          <p:cNvSpPr txBox="1"/>
          <p:nvPr/>
        </p:nvSpPr>
        <p:spPr>
          <a:xfrm>
            <a:off x="2636042" y="6490035"/>
            <a:ext cx="4393407" cy="415806"/>
          </a:xfrm>
          <a:prstGeom prst="rect">
            <a:avLst/>
          </a:prstGeom>
          <a:noFill/>
        </p:spPr>
        <p:txBody>
          <a:bodyPr wrap="square" rtlCol="0">
            <a:spAutoFit/>
          </a:bodyPr>
          <a:lstStyle/>
          <a:p>
            <a:pPr algn="ctr"/>
            <a:r>
              <a:rPr lang="en-US" sz="1051" dirty="0">
                <a:solidFill>
                  <a:schemeClr val="bg2">
                    <a:lumMod val="50000"/>
                  </a:schemeClr>
                </a:solidFill>
              </a:rPr>
              <a:t>©Agile Brains Consulting Inc. All rights reserved. Not to be reproduced without prior written consent.</a:t>
            </a:r>
          </a:p>
        </p:txBody>
      </p:sp>
      <p:pic>
        <p:nvPicPr>
          <p:cNvPr id="6" name="Picture 5" descr="A close up of a sign&#10;&#10;Description generated with high confidence">
            <a:extLst>
              <a:ext uri="{FF2B5EF4-FFF2-40B4-BE49-F238E27FC236}">
                <a16:creationId xmlns:a16="http://schemas.microsoft.com/office/drawing/2014/main" id="{62ED1D3C-94ED-4E66-AC1F-BA34BDBDD45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5738" y="6273801"/>
            <a:ext cx="407193" cy="542924"/>
          </a:xfrm>
          <a:prstGeom prst="rect">
            <a:avLst/>
          </a:prstGeom>
        </p:spPr>
      </p:pic>
      <p:pic>
        <p:nvPicPr>
          <p:cNvPr id="7" name="Picture 6">
            <a:extLst>
              <a:ext uri="{FF2B5EF4-FFF2-40B4-BE49-F238E27FC236}">
                <a16:creationId xmlns:a16="http://schemas.microsoft.com/office/drawing/2014/main" id="{7B32E106-9E99-4EB7-9524-D39048EF644E}"/>
              </a:ext>
            </a:extLst>
          </p:cNvPr>
          <p:cNvPicPr>
            <a:picLocks noChangeAspect="1"/>
          </p:cNvPicPr>
          <p:nvPr/>
        </p:nvPicPr>
        <p:blipFill rotWithShape="1">
          <a:blip r:embed="rId4">
            <a:extLst>
              <a:ext uri="{28A0092B-C50C-407E-A947-70E740481C1C}">
                <a14:useLocalDpi xmlns:a14="http://schemas.microsoft.com/office/drawing/2010/main" val="0"/>
              </a:ext>
            </a:extLst>
          </a:blip>
          <a:srcRect t="26736" b="30906"/>
          <a:stretch/>
        </p:blipFill>
        <p:spPr>
          <a:xfrm>
            <a:off x="7474166" y="6252638"/>
            <a:ext cx="975870" cy="551155"/>
          </a:xfrm>
          <a:prstGeom prst="rect">
            <a:avLst/>
          </a:prstGeom>
        </p:spPr>
      </p:pic>
      <p:sp>
        <p:nvSpPr>
          <p:cNvPr id="8" name="Slide Number Placeholder 102">
            <a:extLst>
              <a:ext uri="{FF2B5EF4-FFF2-40B4-BE49-F238E27FC236}">
                <a16:creationId xmlns:a16="http://schemas.microsoft.com/office/drawing/2014/main" id="{A00F2676-DEAE-461D-80E3-9CE7EC56B906}"/>
              </a:ext>
            </a:extLst>
          </p:cNvPr>
          <p:cNvSpPr txBox="1">
            <a:spLocks/>
          </p:cNvSpPr>
          <p:nvPr/>
        </p:nvSpPr>
        <p:spPr>
          <a:xfrm>
            <a:off x="6869720" y="6356354"/>
            <a:ext cx="2133600" cy="365125"/>
          </a:xfrm>
          <a:prstGeom prst="rect">
            <a:avLst/>
          </a:prstGeom>
        </p:spPr>
        <p:txBody>
          <a:bodyPr vert="horz" lIns="121920" tIns="60960" rIns="121920" bIns="6096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04198DC-2EF7-4B34-A789-AD3A4CDEBD28}" type="slidenum">
              <a:rPr lang="en-US" sz="1600"/>
              <a:pPr/>
              <a:t>31</a:t>
            </a:fld>
            <a:endParaRPr lang="en-US" sz="1600" dirty="0"/>
          </a:p>
        </p:txBody>
      </p:sp>
      <p:sp>
        <p:nvSpPr>
          <p:cNvPr id="10" name="Title 1">
            <a:extLst>
              <a:ext uri="{FF2B5EF4-FFF2-40B4-BE49-F238E27FC236}">
                <a16:creationId xmlns:a16="http://schemas.microsoft.com/office/drawing/2014/main" id="{3BE89834-BD39-E245-B3F9-8249364136DD}"/>
              </a:ext>
            </a:extLst>
          </p:cNvPr>
          <p:cNvSpPr txBox="1">
            <a:spLocks/>
          </p:cNvSpPr>
          <p:nvPr/>
        </p:nvSpPr>
        <p:spPr>
          <a:xfrm>
            <a:off x="10053" y="152400"/>
            <a:ext cx="8439983" cy="457200"/>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002060"/>
                </a:solidFill>
              </a:rPr>
              <a:t>Service Discovery</a:t>
            </a:r>
          </a:p>
        </p:txBody>
      </p:sp>
      <p:pic>
        <p:nvPicPr>
          <p:cNvPr id="9" name="Picture 8" descr="Screen Shot 2019-03-17 at 10.23.05 AM.png"/>
          <p:cNvPicPr>
            <a:picLocks noChangeAspect="1"/>
          </p:cNvPicPr>
          <p:nvPr/>
        </p:nvPicPr>
        <p:blipFill>
          <a:blip r:embed="rId5"/>
          <a:stretch>
            <a:fillRect/>
          </a:stretch>
        </p:blipFill>
        <p:spPr>
          <a:xfrm>
            <a:off x="172452" y="762000"/>
            <a:ext cx="8799095" cy="5105400"/>
          </a:xfrm>
          <a:prstGeom prst="rect">
            <a:avLst/>
          </a:prstGeom>
        </p:spPr>
      </p:pic>
    </p:spTree>
    <p:extLst>
      <p:ext uri="{BB962C8B-B14F-4D97-AF65-F5344CB8AC3E}">
        <p14:creationId xmlns:p14="http://schemas.microsoft.com/office/powerpoint/2010/main" val="191609724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D2EB4841-4E96-487D-ABC4-B5548C00F462}"/>
              </a:ext>
            </a:extLst>
          </p:cNvPr>
          <p:cNvCxnSpPr>
            <a:cxnSpLocks/>
          </p:cNvCxnSpPr>
          <p:nvPr/>
        </p:nvCxnSpPr>
        <p:spPr>
          <a:xfrm>
            <a:off x="2" y="6172200"/>
            <a:ext cx="9144001"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4FA1DC61-98B9-4D2E-95B3-4BE126C9E1EA}"/>
              </a:ext>
            </a:extLst>
          </p:cNvPr>
          <p:cNvSpPr txBox="1"/>
          <p:nvPr/>
        </p:nvSpPr>
        <p:spPr>
          <a:xfrm>
            <a:off x="92140" y="6317931"/>
            <a:ext cx="3008174" cy="420564"/>
          </a:xfrm>
          <a:prstGeom prst="rect">
            <a:avLst/>
          </a:prstGeom>
          <a:noFill/>
        </p:spPr>
        <p:txBody>
          <a:bodyPr wrap="square" rtlCol="0">
            <a:spAutoFit/>
          </a:bodyPr>
          <a:lstStyle/>
          <a:p>
            <a:pPr algn="ctr"/>
            <a:r>
              <a:rPr lang="en-US" sz="2133" dirty="0">
                <a:solidFill>
                  <a:schemeClr val="bg2">
                    <a:lumMod val="25000"/>
                  </a:schemeClr>
                </a:solidFill>
              </a:rPr>
              <a:t>Agile Brains Consulting</a:t>
            </a:r>
          </a:p>
        </p:txBody>
      </p:sp>
      <p:sp>
        <p:nvSpPr>
          <p:cNvPr id="5" name="TextBox 4">
            <a:extLst>
              <a:ext uri="{FF2B5EF4-FFF2-40B4-BE49-F238E27FC236}">
                <a16:creationId xmlns:a16="http://schemas.microsoft.com/office/drawing/2014/main" id="{DB8D0BBB-5988-46AA-9EAD-707B6004C7B9}"/>
              </a:ext>
            </a:extLst>
          </p:cNvPr>
          <p:cNvSpPr txBox="1"/>
          <p:nvPr/>
        </p:nvSpPr>
        <p:spPr>
          <a:xfrm>
            <a:off x="2636042" y="6490035"/>
            <a:ext cx="4393407" cy="415806"/>
          </a:xfrm>
          <a:prstGeom prst="rect">
            <a:avLst/>
          </a:prstGeom>
          <a:noFill/>
        </p:spPr>
        <p:txBody>
          <a:bodyPr wrap="square" rtlCol="0">
            <a:spAutoFit/>
          </a:bodyPr>
          <a:lstStyle/>
          <a:p>
            <a:pPr algn="ctr"/>
            <a:r>
              <a:rPr lang="en-US" sz="1051" dirty="0">
                <a:solidFill>
                  <a:schemeClr val="bg2">
                    <a:lumMod val="50000"/>
                  </a:schemeClr>
                </a:solidFill>
              </a:rPr>
              <a:t>©Agile Brains Consulting Inc. All rights reserved. Not to be reproduced without prior written consent.</a:t>
            </a:r>
          </a:p>
        </p:txBody>
      </p:sp>
      <p:pic>
        <p:nvPicPr>
          <p:cNvPr id="6" name="Picture 5" descr="A close up of a sign&#10;&#10;Description generated with high confidence">
            <a:extLst>
              <a:ext uri="{FF2B5EF4-FFF2-40B4-BE49-F238E27FC236}">
                <a16:creationId xmlns:a16="http://schemas.microsoft.com/office/drawing/2014/main" id="{62ED1D3C-94ED-4E66-AC1F-BA34BDBDD45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5738" y="6273801"/>
            <a:ext cx="407193" cy="542924"/>
          </a:xfrm>
          <a:prstGeom prst="rect">
            <a:avLst/>
          </a:prstGeom>
        </p:spPr>
      </p:pic>
      <p:pic>
        <p:nvPicPr>
          <p:cNvPr id="7" name="Picture 6">
            <a:extLst>
              <a:ext uri="{FF2B5EF4-FFF2-40B4-BE49-F238E27FC236}">
                <a16:creationId xmlns:a16="http://schemas.microsoft.com/office/drawing/2014/main" id="{7B32E106-9E99-4EB7-9524-D39048EF644E}"/>
              </a:ext>
            </a:extLst>
          </p:cNvPr>
          <p:cNvPicPr>
            <a:picLocks noChangeAspect="1"/>
          </p:cNvPicPr>
          <p:nvPr/>
        </p:nvPicPr>
        <p:blipFill rotWithShape="1">
          <a:blip r:embed="rId4">
            <a:extLst>
              <a:ext uri="{28A0092B-C50C-407E-A947-70E740481C1C}">
                <a14:useLocalDpi xmlns:a14="http://schemas.microsoft.com/office/drawing/2010/main" val="0"/>
              </a:ext>
            </a:extLst>
          </a:blip>
          <a:srcRect t="26736" b="30906"/>
          <a:stretch/>
        </p:blipFill>
        <p:spPr>
          <a:xfrm>
            <a:off x="7474166" y="6252638"/>
            <a:ext cx="975870" cy="551155"/>
          </a:xfrm>
          <a:prstGeom prst="rect">
            <a:avLst/>
          </a:prstGeom>
        </p:spPr>
      </p:pic>
      <p:sp>
        <p:nvSpPr>
          <p:cNvPr id="8" name="Slide Number Placeholder 102">
            <a:extLst>
              <a:ext uri="{FF2B5EF4-FFF2-40B4-BE49-F238E27FC236}">
                <a16:creationId xmlns:a16="http://schemas.microsoft.com/office/drawing/2014/main" id="{A00F2676-DEAE-461D-80E3-9CE7EC56B906}"/>
              </a:ext>
            </a:extLst>
          </p:cNvPr>
          <p:cNvSpPr txBox="1">
            <a:spLocks/>
          </p:cNvSpPr>
          <p:nvPr/>
        </p:nvSpPr>
        <p:spPr>
          <a:xfrm>
            <a:off x="6869720" y="6356354"/>
            <a:ext cx="2133600" cy="365125"/>
          </a:xfrm>
          <a:prstGeom prst="rect">
            <a:avLst/>
          </a:prstGeom>
        </p:spPr>
        <p:txBody>
          <a:bodyPr vert="horz" lIns="121920" tIns="60960" rIns="121920" bIns="6096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04198DC-2EF7-4B34-A789-AD3A4CDEBD28}" type="slidenum">
              <a:rPr lang="en-US" sz="1600"/>
              <a:pPr/>
              <a:t>32</a:t>
            </a:fld>
            <a:endParaRPr lang="en-US" sz="1600" dirty="0"/>
          </a:p>
        </p:txBody>
      </p:sp>
      <p:sp>
        <p:nvSpPr>
          <p:cNvPr id="11" name="Title 1">
            <a:extLst>
              <a:ext uri="{FF2B5EF4-FFF2-40B4-BE49-F238E27FC236}">
                <a16:creationId xmlns:a16="http://schemas.microsoft.com/office/drawing/2014/main" id="{AFB922FE-A436-4241-997C-B4D01B5517A5}"/>
              </a:ext>
            </a:extLst>
          </p:cNvPr>
          <p:cNvSpPr txBox="1">
            <a:spLocks/>
          </p:cNvSpPr>
          <p:nvPr/>
        </p:nvSpPr>
        <p:spPr>
          <a:xfrm>
            <a:off x="381000" y="347420"/>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002060"/>
                </a:solidFill>
              </a:rPr>
              <a:t>Lab: Service Discovery</a:t>
            </a:r>
          </a:p>
        </p:txBody>
      </p:sp>
      <p:sp>
        <p:nvSpPr>
          <p:cNvPr id="2" name="Rectangle 1">
            <a:extLst>
              <a:ext uri="{FF2B5EF4-FFF2-40B4-BE49-F238E27FC236}">
                <a16:creationId xmlns:a16="http://schemas.microsoft.com/office/drawing/2014/main" id="{6F1E9212-5B85-F846-9ED6-4D0D3F6FA75A}"/>
              </a:ext>
            </a:extLst>
          </p:cNvPr>
          <p:cNvSpPr/>
          <p:nvPr/>
        </p:nvSpPr>
        <p:spPr>
          <a:xfrm>
            <a:off x="260842" y="2708920"/>
            <a:ext cx="8622320" cy="923330"/>
          </a:xfrm>
          <a:prstGeom prst="rect">
            <a:avLst/>
          </a:prstGeom>
        </p:spPr>
        <p:txBody>
          <a:bodyPr wrap="square">
            <a:spAutoFit/>
          </a:bodyPr>
          <a:lstStyle/>
          <a:p>
            <a:r>
              <a:rPr lang="en-US" b="1" dirty="0">
                <a:hlinkClick r:id="rId5"/>
              </a:rPr>
              <a:t>https://github.com/shekhar2010us/kubernetes_teach_git/blob/master/k8s_service_discovery/service-discovery.md</a:t>
            </a:r>
            <a:endParaRPr lang="en-US" b="1" dirty="0"/>
          </a:p>
          <a:p>
            <a:endParaRPr lang="en-US" b="1" dirty="0"/>
          </a:p>
        </p:txBody>
      </p:sp>
      <p:sp>
        <p:nvSpPr>
          <p:cNvPr id="9" name="Rectangle 8">
            <a:extLst>
              <a:ext uri="{FF2B5EF4-FFF2-40B4-BE49-F238E27FC236}">
                <a16:creationId xmlns:a16="http://schemas.microsoft.com/office/drawing/2014/main" id="{78DFAE22-1DCB-2747-9A2B-87C60D91CBB5}"/>
              </a:ext>
            </a:extLst>
          </p:cNvPr>
          <p:cNvSpPr/>
          <p:nvPr/>
        </p:nvSpPr>
        <p:spPr>
          <a:xfrm>
            <a:off x="350042" y="5043787"/>
            <a:ext cx="7917658" cy="646331"/>
          </a:xfrm>
          <a:prstGeom prst="rect">
            <a:avLst/>
          </a:prstGeom>
        </p:spPr>
        <p:txBody>
          <a:bodyPr wrap="square">
            <a:spAutoFit/>
          </a:bodyPr>
          <a:lstStyle/>
          <a:p>
            <a:r>
              <a:rPr lang="en-US" b="1" dirty="0"/>
              <a:t>Example using consul:</a:t>
            </a:r>
          </a:p>
          <a:p>
            <a:r>
              <a:rPr lang="en-US" dirty="0"/>
              <a:t>https://</a:t>
            </a:r>
            <a:r>
              <a:rPr lang="en-US" dirty="0" err="1"/>
              <a:t>github.com</a:t>
            </a:r>
            <a:r>
              <a:rPr lang="en-US" dirty="0"/>
              <a:t>/</a:t>
            </a:r>
            <a:r>
              <a:rPr lang="en-US" dirty="0" err="1"/>
              <a:t>hashicorp</a:t>
            </a:r>
            <a:r>
              <a:rPr lang="en-US" dirty="0"/>
              <a:t>/demo-consul-101/tree/master/k8s</a:t>
            </a:r>
          </a:p>
        </p:txBody>
      </p:sp>
    </p:spTree>
    <p:extLst>
      <p:ext uri="{BB962C8B-B14F-4D97-AF65-F5344CB8AC3E}">
        <p14:creationId xmlns:p14="http://schemas.microsoft.com/office/powerpoint/2010/main" val="341925571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D2EB4841-4E96-487D-ABC4-B5548C00F462}"/>
              </a:ext>
            </a:extLst>
          </p:cNvPr>
          <p:cNvCxnSpPr>
            <a:cxnSpLocks/>
          </p:cNvCxnSpPr>
          <p:nvPr/>
        </p:nvCxnSpPr>
        <p:spPr>
          <a:xfrm>
            <a:off x="2" y="6172200"/>
            <a:ext cx="9144001"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4FA1DC61-98B9-4D2E-95B3-4BE126C9E1EA}"/>
              </a:ext>
            </a:extLst>
          </p:cNvPr>
          <p:cNvSpPr txBox="1"/>
          <p:nvPr/>
        </p:nvSpPr>
        <p:spPr>
          <a:xfrm>
            <a:off x="92140" y="6317931"/>
            <a:ext cx="3008174" cy="420564"/>
          </a:xfrm>
          <a:prstGeom prst="rect">
            <a:avLst/>
          </a:prstGeom>
          <a:noFill/>
        </p:spPr>
        <p:txBody>
          <a:bodyPr wrap="square" rtlCol="0">
            <a:spAutoFit/>
          </a:bodyPr>
          <a:lstStyle/>
          <a:p>
            <a:pPr algn="ctr"/>
            <a:r>
              <a:rPr lang="en-US" sz="2133" dirty="0">
                <a:solidFill>
                  <a:schemeClr val="bg2">
                    <a:lumMod val="25000"/>
                  </a:schemeClr>
                </a:solidFill>
              </a:rPr>
              <a:t>Agile Brains Consulting</a:t>
            </a:r>
          </a:p>
        </p:txBody>
      </p:sp>
      <p:sp>
        <p:nvSpPr>
          <p:cNvPr id="5" name="TextBox 4">
            <a:extLst>
              <a:ext uri="{FF2B5EF4-FFF2-40B4-BE49-F238E27FC236}">
                <a16:creationId xmlns:a16="http://schemas.microsoft.com/office/drawing/2014/main" id="{DB8D0BBB-5988-46AA-9EAD-707B6004C7B9}"/>
              </a:ext>
            </a:extLst>
          </p:cNvPr>
          <p:cNvSpPr txBox="1"/>
          <p:nvPr/>
        </p:nvSpPr>
        <p:spPr>
          <a:xfrm>
            <a:off x="2636042" y="6490035"/>
            <a:ext cx="4393407" cy="415806"/>
          </a:xfrm>
          <a:prstGeom prst="rect">
            <a:avLst/>
          </a:prstGeom>
          <a:noFill/>
        </p:spPr>
        <p:txBody>
          <a:bodyPr wrap="square" rtlCol="0">
            <a:spAutoFit/>
          </a:bodyPr>
          <a:lstStyle/>
          <a:p>
            <a:pPr algn="ctr"/>
            <a:r>
              <a:rPr lang="en-US" sz="1051" dirty="0">
                <a:solidFill>
                  <a:schemeClr val="bg2">
                    <a:lumMod val="50000"/>
                  </a:schemeClr>
                </a:solidFill>
              </a:rPr>
              <a:t>©Agile Brains Consulting Inc. All rights reserved. Not to be reproduced without prior written consent.</a:t>
            </a:r>
          </a:p>
        </p:txBody>
      </p:sp>
      <p:pic>
        <p:nvPicPr>
          <p:cNvPr id="6" name="Picture 5" descr="A close up of a sign&#10;&#10;Description generated with high confidence">
            <a:extLst>
              <a:ext uri="{FF2B5EF4-FFF2-40B4-BE49-F238E27FC236}">
                <a16:creationId xmlns:a16="http://schemas.microsoft.com/office/drawing/2014/main" id="{62ED1D3C-94ED-4E66-AC1F-BA34BDBDD45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5738" y="6273801"/>
            <a:ext cx="407193" cy="542924"/>
          </a:xfrm>
          <a:prstGeom prst="rect">
            <a:avLst/>
          </a:prstGeom>
        </p:spPr>
      </p:pic>
      <p:pic>
        <p:nvPicPr>
          <p:cNvPr id="7" name="Picture 6">
            <a:extLst>
              <a:ext uri="{FF2B5EF4-FFF2-40B4-BE49-F238E27FC236}">
                <a16:creationId xmlns:a16="http://schemas.microsoft.com/office/drawing/2014/main" id="{7B32E106-9E99-4EB7-9524-D39048EF644E}"/>
              </a:ext>
            </a:extLst>
          </p:cNvPr>
          <p:cNvPicPr>
            <a:picLocks noChangeAspect="1"/>
          </p:cNvPicPr>
          <p:nvPr/>
        </p:nvPicPr>
        <p:blipFill rotWithShape="1">
          <a:blip r:embed="rId4">
            <a:extLst>
              <a:ext uri="{28A0092B-C50C-407E-A947-70E740481C1C}">
                <a14:useLocalDpi xmlns:a14="http://schemas.microsoft.com/office/drawing/2010/main" val="0"/>
              </a:ext>
            </a:extLst>
          </a:blip>
          <a:srcRect t="26736" b="30906"/>
          <a:stretch/>
        </p:blipFill>
        <p:spPr>
          <a:xfrm>
            <a:off x="7474166" y="6252638"/>
            <a:ext cx="975870" cy="551155"/>
          </a:xfrm>
          <a:prstGeom prst="rect">
            <a:avLst/>
          </a:prstGeom>
        </p:spPr>
      </p:pic>
      <p:sp>
        <p:nvSpPr>
          <p:cNvPr id="8" name="Slide Number Placeholder 102">
            <a:extLst>
              <a:ext uri="{FF2B5EF4-FFF2-40B4-BE49-F238E27FC236}">
                <a16:creationId xmlns:a16="http://schemas.microsoft.com/office/drawing/2014/main" id="{A00F2676-DEAE-461D-80E3-9CE7EC56B906}"/>
              </a:ext>
            </a:extLst>
          </p:cNvPr>
          <p:cNvSpPr txBox="1">
            <a:spLocks/>
          </p:cNvSpPr>
          <p:nvPr/>
        </p:nvSpPr>
        <p:spPr>
          <a:xfrm>
            <a:off x="6869720" y="6356354"/>
            <a:ext cx="2133600" cy="365125"/>
          </a:xfrm>
          <a:prstGeom prst="rect">
            <a:avLst/>
          </a:prstGeom>
        </p:spPr>
        <p:txBody>
          <a:bodyPr vert="horz" lIns="121920" tIns="60960" rIns="121920" bIns="6096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04198DC-2EF7-4B34-A789-AD3A4CDEBD28}" type="slidenum">
              <a:rPr lang="en-US" sz="1600"/>
              <a:pPr/>
              <a:t>33</a:t>
            </a:fld>
            <a:endParaRPr lang="en-US" sz="1600" dirty="0"/>
          </a:p>
        </p:txBody>
      </p:sp>
      <p:sp>
        <p:nvSpPr>
          <p:cNvPr id="11" name="Title 1">
            <a:extLst>
              <a:ext uri="{FF2B5EF4-FFF2-40B4-BE49-F238E27FC236}">
                <a16:creationId xmlns:a16="http://schemas.microsoft.com/office/drawing/2014/main" id="{AFB922FE-A436-4241-997C-B4D01B5517A5}"/>
              </a:ext>
            </a:extLst>
          </p:cNvPr>
          <p:cNvSpPr txBox="1">
            <a:spLocks/>
          </p:cNvSpPr>
          <p:nvPr/>
        </p:nvSpPr>
        <p:spPr>
          <a:xfrm>
            <a:off x="381000" y="347420"/>
            <a:ext cx="8367464"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002060"/>
                </a:solidFill>
              </a:rPr>
              <a:t>Lab: Service Discovery using Consul</a:t>
            </a:r>
          </a:p>
          <a:p>
            <a:r>
              <a:rPr lang="en-US" b="1" dirty="0">
                <a:solidFill>
                  <a:srgbClr val="002060"/>
                </a:solidFill>
              </a:rPr>
              <a:t>- in docker, not k8s</a:t>
            </a:r>
          </a:p>
        </p:txBody>
      </p:sp>
      <p:sp>
        <p:nvSpPr>
          <p:cNvPr id="9" name="Rectangle 8">
            <a:extLst>
              <a:ext uri="{FF2B5EF4-FFF2-40B4-BE49-F238E27FC236}">
                <a16:creationId xmlns:a16="http://schemas.microsoft.com/office/drawing/2014/main" id="{D1750771-68C0-B543-B64A-752B497E3E6A}"/>
              </a:ext>
            </a:extLst>
          </p:cNvPr>
          <p:cNvSpPr/>
          <p:nvPr/>
        </p:nvSpPr>
        <p:spPr>
          <a:xfrm>
            <a:off x="185738" y="2967335"/>
            <a:ext cx="8706742" cy="923330"/>
          </a:xfrm>
          <a:prstGeom prst="rect">
            <a:avLst/>
          </a:prstGeom>
        </p:spPr>
        <p:txBody>
          <a:bodyPr wrap="square">
            <a:spAutoFit/>
          </a:bodyPr>
          <a:lstStyle/>
          <a:p>
            <a:r>
              <a:rPr lang="en-US" dirty="0">
                <a:hlinkClick r:id="rId5"/>
              </a:rPr>
              <a:t>https://github.com/shekhar2010us/kubernetes_teach_git/blob/master/plain_service_discovery_consul/service_discovery_consul.md</a:t>
            </a:r>
            <a:endParaRPr lang="en-US" dirty="0"/>
          </a:p>
          <a:p>
            <a:endParaRPr lang="en-US" dirty="0"/>
          </a:p>
        </p:txBody>
      </p:sp>
    </p:spTree>
    <p:extLst>
      <p:ext uri="{BB962C8B-B14F-4D97-AF65-F5344CB8AC3E}">
        <p14:creationId xmlns:p14="http://schemas.microsoft.com/office/powerpoint/2010/main" val="322399353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D2EB4841-4E96-487D-ABC4-B5548C00F462}"/>
              </a:ext>
            </a:extLst>
          </p:cNvPr>
          <p:cNvCxnSpPr>
            <a:cxnSpLocks/>
          </p:cNvCxnSpPr>
          <p:nvPr/>
        </p:nvCxnSpPr>
        <p:spPr>
          <a:xfrm>
            <a:off x="2" y="6172200"/>
            <a:ext cx="9144001"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4FA1DC61-98B9-4D2E-95B3-4BE126C9E1EA}"/>
              </a:ext>
            </a:extLst>
          </p:cNvPr>
          <p:cNvSpPr txBox="1"/>
          <p:nvPr/>
        </p:nvSpPr>
        <p:spPr>
          <a:xfrm>
            <a:off x="92140" y="6317931"/>
            <a:ext cx="3008174" cy="420564"/>
          </a:xfrm>
          <a:prstGeom prst="rect">
            <a:avLst/>
          </a:prstGeom>
          <a:noFill/>
        </p:spPr>
        <p:txBody>
          <a:bodyPr wrap="square" rtlCol="0">
            <a:spAutoFit/>
          </a:bodyPr>
          <a:lstStyle/>
          <a:p>
            <a:pPr algn="ctr"/>
            <a:r>
              <a:rPr lang="en-US" sz="2133" dirty="0">
                <a:solidFill>
                  <a:schemeClr val="bg2">
                    <a:lumMod val="25000"/>
                  </a:schemeClr>
                </a:solidFill>
              </a:rPr>
              <a:t>Agile Brains Consulting</a:t>
            </a:r>
          </a:p>
        </p:txBody>
      </p:sp>
      <p:sp>
        <p:nvSpPr>
          <p:cNvPr id="5" name="TextBox 4">
            <a:extLst>
              <a:ext uri="{FF2B5EF4-FFF2-40B4-BE49-F238E27FC236}">
                <a16:creationId xmlns:a16="http://schemas.microsoft.com/office/drawing/2014/main" id="{DB8D0BBB-5988-46AA-9EAD-707B6004C7B9}"/>
              </a:ext>
            </a:extLst>
          </p:cNvPr>
          <p:cNvSpPr txBox="1"/>
          <p:nvPr/>
        </p:nvSpPr>
        <p:spPr>
          <a:xfrm>
            <a:off x="2636042" y="6490035"/>
            <a:ext cx="4393407" cy="415806"/>
          </a:xfrm>
          <a:prstGeom prst="rect">
            <a:avLst/>
          </a:prstGeom>
          <a:noFill/>
        </p:spPr>
        <p:txBody>
          <a:bodyPr wrap="square" rtlCol="0">
            <a:spAutoFit/>
          </a:bodyPr>
          <a:lstStyle/>
          <a:p>
            <a:pPr algn="ctr"/>
            <a:r>
              <a:rPr lang="en-US" sz="1051" dirty="0">
                <a:solidFill>
                  <a:schemeClr val="bg2">
                    <a:lumMod val="50000"/>
                  </a:schemeClr>
                </a:solidFill>
              </a:rPr>
              <a:t>©Agile Brains Consulting Inc. All rights reserved. Not to be reproduced without prior written consent.</a:t>
            </a:r>
          </a:p>
        </p:txBody>
      </p:sp>
      <p:pic>
        <p:nvPicPr>
          <p:cNvPr id="6" name="Picture 5" descr="A close up of a sign&#10;&#10;Description generated with high confidence">
            <a:extLst>
              <a:ext uri="{FF2B5EF4-FFF2-40B4-BE49-F238E27FC236}">
                <a16:creationId xmlns:a16="http://schemas.microsoft.com/office/drawing/2014/main" id="{62ED1D3C-94ED-4E66-AC1F-BA34BDBDD45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5738" y="6273801"/>
            <a:ext cx="407193" cy="542924"/>
          </a:xfrm>
          <a:prstGeom prst="rect">
            <a:avLst/>
          </a:prstGeom>
        </p:spPr>
      </p:pic>
      <p:pic>
        <p:nvPicPr>
          <p:cNvPr id="7" name="Picture 6">
            <a:extLst>
              <a:ext uri="{FF2B5EF4-FFF2-40B4-BE49-F238E27FC236}">
                <a16:creationId xmlns:a16="http://schemas.microsoft.com/office/drawing/2014/main" id="{7B32E106-9E99-4EB7-9524-D39048EF644E}"/>
              </a:ext>
            </a:extLst>
          </p:cNvPr>
          <p:cNvPicPr>
            <a:picLocks noChangeAspect="1"/>
          </p:cNvPicPr>
          <p:nvPr/>
        </p:nvPicPr>
        <p:blipFill rotWithShape="1">
          <a:blip r:embed="rId3">
            <a:extLst>
              <a:ext uri="{28A0092B-C50C-407E-A947-70E740481C1C}">
                <a14:useLocalDpi xmlns:a14="http://schemas.microsoft.com/office/drawing/2010/main" val="0"/>
              </a:ext>
            </a:extLst>
          </a:blip>
          <a:srcRect t="26736" b="30906"/>
          <a:stretch/>
        </p:blipFill>
        <p:spPr>
          <a:xfrm>
            <a:off x="7474166" y="6252638"/>
            <a:ext cx="975870" cy="551155"/>
          </a:xfrm>
          <a:prstGeom prst="rect">
            <a:avLst/>
          </a:prstGeom>
        </p:spPr>
      </p:pic>
      <p:sp>
        <p:nvSpPr>
          <p:cNvPr id="8" name="Slide Number Placeholder 102">
            <a:extLst>
              <a:ext uri="{FF2B5EF4-FFF2-40B4-BE49-F238E27FC236}">
                <a16:creationId xmlns:a16="http://schemas.microsoft.com/office/drawing/2014/main" id="{A00F2676-DEAE-461D-80E3-9CE7EC56B906}"/>
              </a:ext>
            </a:extLst>
          </p:cNvPr>
          <p:cNvSpPr txBox="1">
            <a:spLocks/>
          </p:cNvSpPr>
          <p:nvPr/>
        </p:nvSpPr>
        <p:spPr>
          <a:xfrm>
            <a:off x="6869720" y="6356354"/>
            <a:ext cx="2133600" cy="365125"/>
          </a:xfrm>
          <a:prstGeom prst="rect">
            <a:avLst/>
          </a:prstGeom>
        </p:spPr>
        <p:txBody>
          <a:bodyPr vert="horz" lIns="121920" tIns="60960" rIns="121920" bIns="6096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04198DC-2EF7-4B34-A789-AD3A4CDEBD28}" type="slidenum">
              <a:rPr lang="en-US" sz="1600"/>
              <a:pPr/>
              <a:t>34</a:t>
            </a:fld>
            <a:endParaRPr lang="en-US" sz="1600" dirty="0"/>
          </a:p>
        </p:txBody>
      </p:sp>
      <p:sp>
        <p:nvSpPr>
          <p:cNvPr id="10" name="Title 1">
            <a:extLst>
              <a:ext uri="{FF2B5EF4-FFF2-40B4-BE49-F238E27FC236}">
                <a16:creationId xmlns:a16="http://schemas.microsoft.com/office/drawing/2014/main" id="{3BE89834-BD39-E245-B3F9-8249364136DD}"/>
              </a:ext>
            </a:extLst>
          </p:cNvPr>
          <p:cNvSpPr txBox="1">
            <a:spLocks/>
          </p:cNvSpPr>
          <p:nvPr/>
        </p:nvSpPr>
        <p:spPr>
          <a:xfrm>
            <a:off x="563337" y="2402806"/>
            <a:ext cx="8439983"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002060"/>
                </a:solidFill>
              </a:rPr>
              <a:t>CICD (Jenkins) Integration with Kubernetes</a:t>
            </a:r>
          </a:p>
        </p:txBody>
      </p:sp>
    </p:spTree>
    <p:extLst>
      <p:ext uri="{BB962C8B-B14F-4D97-AF65-F5344CB8AC3E}">
        <p14:creationId xmlns:p14="http://schemas.microsoft.com/office/powerpoint/2010/main" val="128150600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D2EB4841-4E96-487D-ABC4-B5548C00F462}"/>
              </a:ext>
            </a:extLst>
          </p:cNvPr>
          <p:cNvCxnSpPr>
            <a:cxnSpLocks/>
          </p:cNvCxnSpPr>
          <p:nvPr/>
        </p:nvCxnSpPr>
        <p:spPr>
          <a:xfrm>
            <a:off x="2" y="6172200"/>
            <a:ext cx="9144001"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4FA1DC61-98B9-4D2E-95B3-4BE126C9E1EA}"/>
              </a:ext>
            </a:extLst>
          </p:cNvPr>
          <p:cNvSpPr txBox="1"/>
          <p:nvPr/>
        </p:nvSpPr>
        <p:spPr>
          <a:xfrm>
            <a:off x="92140" y="6317931"/>
            <a:ext cx="3008174" cy="420564"/>
          </a:xfrm>
          <a:prstGeom prst="rect">
            <a:avLst/>
          </a:prstGeom>
          <a:noFill/>
        </p:spPr>
        <p:txBody>
          <a:bodyPr wrap="square" rtlCol="0">
            <a:spAutoFit/>
          </a:bodyPr>
          <a:lstStyle/>
          <a:p>
            <a:pPr algn="ctr"/>
            <a:r>
              <a:rPr lang="en-US" sz="2133" dirty="0">
                <a:solidFill>
                  <a:schemeClr val="bg2">
                    <a:lumMod val="25000"/>
                  </a:schemeClr>
                </a:solidFill>
              </a:rPr>
              <a:t>Agile Brains Consulting</a:t>
            </a:r>
          </a:p>
        </p:txBody>
      </p:sp>
      <p:sp>
        <p:nvSpPr>
          <p:cNvPr id="5" name="TextBox 4">
            <a:extLst>
              <a:ext uri="{FF2B5EF4-FFF2-40B4-BE49-F238E27FC236}">
                <a16:creationId xmlns:a16="http://schemas.microsoft.com/office/drawing/2014/main" id="{DB8D0BBB-5988-46AA-9EAD-707B6004C7B9}"/>
              </a:ext>
            </a:extLst>
          </p:cNvPr>
          <p:cNvSpPr txBox="1"/>
          <p:nvPr/>
        </p:nvSpPr>
        <p:spPr>
          <a:xfrm>
            <a:off x="2636042" y="6490035"/>
            <a:ext cx="4393407" cy="415806"/>
          </a:xfrm>
          <a:prstGeom prst="rect">
            <a:avLst/>
          </a:prstGeom>
          <a:noFill/>
        </p:spPr>
        <p:txBody>
          <a:bodyPr wrap="square" rtlCol="0">
            <a:spAutoFit/>
          </a:bodyPr>
          <a:lstStyle/>
          <a:p>
            <a:pPr algn="ctr"/>
            <a:r>
              <a:rPr lang="en-US" sz="1051" dirty="0">
                <a:solidFill>
                  <a:schemeClr val="bg2">
                    <a:lumMod val="50000"/>
                  </a:schemeClr>
                </a:solidFill>
              </a:rPr>
              <a:t>©Agile Brains Consulting Inc. All rights reserved. Not to be reproduced without prior written consent.</a:t>
            </a:r>
          </a:p>
        </p:txBody>
      </p:sp>
      <p:pic>
        <p:nvPicPr>
          <p:cNvPr id="6" name="Picture 5" descr="A close up of a sign&#10;&#10;Description generated with high confidence">
            <a:extLst>
              <a:ext uri="{FF2B5EF4-FFF2-40B4-BE49-F238E27FC236}">
                <a16:creationId xmlns:a16="http://schemas.microsoft.com/office/drawing/2014/main" id="{62ED1D3C-94ED-4E66-AC1F-BA34BDBDD45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5738" y="6273801"/>
            <a:ext cx="407193" cy="542924"/>
          </a:xfrm>
          <a:prstGeom prst="rect">
            <a:avLst/>
          </a:prstGeom>
        </p:spPr>
      </p:pic>
      <p:pic>
        <p:nvPicPr>
          <p:cNvPr id="7" name="Picture 6">
            <a:extLst>
              <a:ext uri="{FF2B5EF4-FFF2-40B4-BE49-F238E27FC236}">
                <a16:creationId xmlns:a16="http://schemas.microsoft.com/office/drawing/2014/main" id="{7B32E106-9E99-4EB7-9524-D39048EF644E}"/>
              </a:ext>
            </a:extLst>
          </p:cNvPr>
          <p:cNvPicPr>
            <a:picLocks noChangeAspect="1"/>
          </p:cNvPicPr>
          <p:nvPr/>
        </p:nvPicPr>
        <p:blipFill rotWithShape="1">
          <a:blip r:embed="rId3">
            <a:extLst>
              <a:ext uri="{28A0092B-C50C-407E-A947-70E740481C1C}">
                <a14:useLocalDpi xmlns:a14="http://schemas.microsoft.com/office/drawing/2010/main" val="0"/>
              </a:ext>
            </a:extLst>
          </a:blip>
          <a:srcRect t="26736" b="30906"/>
          <a:stretch/>
        </p:blipFill>
        <p:spPr>
          <a:xfrm>
            <a:off x="7474166" y="6252638"/>
            <a:ext cx="975870" cy="551155"/>
          </a:xfrm>
          <a:prstGeom prst="rect">
            <a:avLst/>
          </a:prstGeom>
        </p:spPr>
      </p:pic>
      <p:sp>
        <p:nvSpPr>
          <p:cNvPr id="8" name="Slide Number Placeholder 102">
            <a:extLst>
              <a:ext uri="{FF2B5EF4-FFF2-40B4-BE49-F238E27FC236}">
                <a16:creationId xmlns:a16="http://schemas.microsoft.com/office/drawing/2014/main" id="{A00F2676-DEAE-461D-80E3-9CE7EC56B906}"/>
              </a:ext>
            </a:extLst>
          </p:cNvPr>
          <p:cNvSpPr txBox="1">
            <a:spLocks/>
          </p:cNvSpPr>
          <p:nvPr/>
        </p:nvSpPr>
        <p:spPr>
          <a:xfrm>
            <a:off x="6869720" y="6356354"/>
            <a:ext cx="2133600" cy="365125"/>
          </a:xfrm>
          <a:prstGeom prst="rect">
            <a:avLst/>
          </a:prstGeom>
        </p:spPr>
        <p:txBody>
          <a:bodyPr vert="horz" lIns="121920" tIns="60960" rIns="121920" bIns="6096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04198DC-2EF7-4B34-A789-AD3A4CDEBD28}" type="slidenum">
              <a:rPr lang="en-US" sz="1600"/>
              <a:pPr/>
              <a:t>35</a:t>
            </a:fld>
            <a:endParaRPr lang="en-US" sz="1600" dirty="0"/>
          </a:p>
        </p:txBody>
      </p:sp>
      <p:sp>
        <p:nvSpPr>
          <p:cNvPr id="10" name="Title 1">
            <a:extLst>
              <a:ext uri="{FF2B5EF4-FFF2-40B4-BE49-F238E27FC236}">
                <a16:creationId xmlns:a16="http://schemas.microsoft.com/office/drawing/2014/main" id="{3BE89834-BD39-E245-B3F9-8249364136DD}"/>
              </a:ext>
            </a:extLst>
          </p:cNvPr>
          <p:cNvSpPr txBox="1">
            <a:spLocks/>
          </p:cNvSpPr>
          <p:nvPr/>
        </p:nvSpPr>
        <p:spPr>
          <a:xfrm>
            <a:off x="185738" y="228600"/>
            <a:ext cx="8439983"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002060"/>
                </a:solidFill>
              </a:rPr>
              <a:t>Introduction to CI/CD</a:t>
            </a:r>
          </a:p>
        </p:txBody>
      </p:sp>
      <p:pic>
        <p:nvPicPr>
          <p:cNvPr id="9" name="Picture 8" descr="Screen Shot 2018-06-14 at 5.03.55 PM.png"/>
          <p:cNvPicPr>
            <a:picLocks noChangeAspect="1"/>
          </p:cNvPicPr>
          <p:nvPr/>
        </p:nvPicPr>
        <p:blipFill>
          <a:blip r:embed="rId4"/>
          <a:stretch>
            <a:fillRect/>
          </a:stretch>
        </p:blipFill>
        <p:spPr>
          <a:xfrm>
            <a:off x="3" y="1942682"/>
            <a:ext cx="9144000" cy="4031815"/>
          </a:xfrm>
          <a:prstGeom prst="rect">
            <a:avLst/>
          </a:prstGeom>
        </p:spPr>
      </p:pic>
      <p:sp>
        <p:nvSpPr>
          <p:cNvPr id="11" name="Rectangle 10"/>
          <p:cNvSpPr/>
          <p:nvPr/>
        </p:nvSpPr>
        <p:spPr>
          <a:xfrm>
            <a:off x="2209803" y="1421547"/>
            <a:ext cx="6934200" cy="830997"/>
          </a:xfrm>
          <a:prstGeom prst="rect">
            <a:avLst/>
          </a:prstGeom>
        </p:spPr>
        <p:txBody>
          <a:bodyPr wrap="square">
            <a:spAutoFit/>
          </a:bodyPr>
          <a:lstStyle/>
          <a:p>
            <a:r>
              <a:rPr lang="en-US" sz="4800" b="1" dirty="0">
                <a:latin typeface="+mj-lt"/>
              </a:rPr>
              <a:t>What is a Pipeline</a:t>
            </a:r>
            <a:endParaRPr lang="en-IN" sz="4800" dirty="0">
              <a:latin typeface="+mj-lt"/>
            </a:endParaRPr>
          </a:p>
        </p:txBody>
      </p:sp>
    </p:spTree>
    <p:extLst>
      <p:ext uri="{BB962C8B-B14F-4D97-AF65-F5344CB8AC3E}">
        <p14:creationId xmlns:p14="http://schemas.microsoft.com/office/powerpoint/2010/main" val="128150600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D2EB4841-4E96-487D-ABC4-B5548C00F462}"/>
              </a:ext>
            </a:extLst>
          </p:cNvPr>
          <p:cNvCxnSpPr>
            <a:cxnSpLocks/>
          </p:cNvCxnSpPr>
          <p:nvPr/>
        </p:nvCxnSpPr>
        <p:spPr>
          <a:xfrm>
            <a:off x="2" y="6172200"/>
            <a:ext cx="9144001"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4FA1DC61-98B9-4D2E-95B3-4BE126C9E1EA}"/>
              </a:ext>
            </a:extLst>
          </p:cNvPr>
          <p:cNvSpPr txBox="1"/>
          <p:nvPr/>
        </p:nvSpPr>
        <p:spPr>
          <a:xfrm>
            <a:off x="92140" y="6317931"/>
            <a:ext cx="3008174" cy="420564"/>
          </a:xfrm>
          <a:prstGeom prst="rect">
            <a:avLst/>
          </a:prstGeom>
          <a:noFill/>
        </p:spPr>
        <p:txBody>
          <a:bodyPr wrap="square" rtlCol="0">
            <a:spAutoFit/>
          </a:bodyPr>
          <a:lstStyle/>
          <a:p>
            <a:pPr algn="ctr"/>
            <a:r>
              <a:rPr lang="en-US" sz="2133" dirty="0">
                <a:solidFill>
                  <a:schemeClr val="bg2">
                    <a:lumMod val="25000"/>
                  </a:schemeClr>
                </a:solidFill>
              </a:rPr>
              <a:t>Agile Brains Consulting</a:t>
            </a:r>
          </a:p>
        </p:txBody>
      </p:sp>
      <p:sp>
        <p:nvSpPr>
          <p:cNvPr id="5" name="TextBox 4">
            <a:extLst>
              <a:ext uri="{FF2B5EF4-FFF2-40B4-BE49-F238E27FC236}">
                <a16:creationId xmlns:a16="http://schemas.microsoft.com/office/drawing/2014/main" id="{DB8D0BBB-5988-46AA-9EAD-707B6004C7B9}"/>
              </a:ext>
            </a:extLst>
          </p:cNvPr>
          <p:cNvSpPr txBox="1"/>
          <p:nvPr/>
        </p:nvSpPr>
        <p:spPr>
          <a:xfrm>
            <a:off x="2636042" y="6490035"/>
            <a:ext cx="4393407" cy="415806"/>
          </a:xfrm>
          <a:prstGeom prst="rect">
            <a:avLst/>
          </a:prstGeom>
          <a:noFill/>
        </p:spPr>
        <p:txBody>
          <a:bodyPr wrap="square" rtlCol="0">
            <a:spAutoFit/>
          </a:bodyPr>
          <a:lstStyle/>
          <a:p>
            <a:pPr algn="ctr"/>
            <a:r>
              <a:rPr lang="en-US" sz="1051" dirty="0">
                <a:solidFill>
                  <a:schemeClr val="bg2">
                    <a:lumMod val="50000"/>
                  </a:schemeClr>
                </a:solidFill>
              </a:rPr>
              <a:t>©Agile Brains Consulting Inc. All rights reserved. Not to be reproduced without prior written consent.</a:t>
            </a:r>
          </a:p>
        </p:txBody>
      </p:sp>
      <p:pic>
        <p:nvPicPr>
          <p:cNvPr id="6" name="Picture 5" descr="A close up of a sign&#10;&#10;Description generated with high confidence">
            <a:extLst>
              <a:ext uri="{FF2B5EF4-FFF2-40B4-BE49-F238E27FC236}">
                <a16:creationId xmlns:a16="http://schemas.microsoft.com/office/drawing/2014/main" id="{62ED1D3C-94ED-4E66-AC1F-BA34BDBDD45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5738" y="6273801"/>
            <a:ext cx="407193" cy="542924"/>
          </a:xfrm>
          <a:prstGeom prst="rect">
            <a:avLst/>
          </a:prstGeom>
        </p:spPr>
      </p:pic>
      <p:pic>
        <p:nvPicPr>
          <p:cNvPr id="7" name="Picture 6">
            <a:extLst>
              <a:ext uri="{FF2B5EF4-FFF2-40B4-BE49-F238E27FC236}">
                <a16:creationId xmlns:a16="http://schemas.microsoft.com/office/drawing/2014/main" id="{7B32E106-9E99-4EB7-9524-D39048EF644E}"/>
              </a:ext>
            </a:extLst>
          </p:cNvPr>
          <p:cNvPicPr>
            <a:picLocks noChangeAspect="1"/>
          </p:cNvPicPr>
          <p:nvPr/>
        </p:nvPicPr>
        <p:blipFill rotWithShape="1">
          <a:blip r:embed="rId3">
            <a:extLst>
              <a:ext uri="{28A0092B-C50C-407E-A947-70E740481C1C}">
                <a14:useLocalDpi xmlns:a14="http://schemas.microsoft.com/office/drawing/2010/main" val="0"/>
              </a:ext>
            </a:extLst>
          </a:blip>
          <a:srcRect t="26736" b="30906"/>
          <a:stretch/>
        </p:blipFill>
        <p:spPr>
          <a:xfrm>
            <a:off x="7474166" y="6252638"/>
            <a:ext cx="975870" cy="551155"/>
          </a:xfrm>
          <a:prstGeom prst="rect">
            <a:avLst/>
          </a:prstGeom>
        </p:spPr>
      </p:pic>
      <p:sp>
        <p:nvSpPr>
          <p:cNvPr id="8" name="Slide Number Placeholder 102">
            <a:extLst>
              <a:ext uri="{FF2B5EF4-FFF2-40B4-BE49-F238E27FC236}">
                <a16:creationId xmlns:a16="http://schemas.microsoft.com/office/drawing/2014/main" id="{A00F2676-DEAE-461D-80E3-9CE7EC56B906}"/>
              </a:ext>
            </a:extLst>
          </p:cNvPr>
          <p:cNvSpPr txBox="1">
            <a:spLocks/>
          </p:cNvSpPr>
          <p:nvPr/>
        </p:nvSpPr>
        <p:spPr>
          <a:xfrm>
            <a:off x="6869720" y="6356354"/>
            <a:ext cx="2133600" cy="365125"/>
          </a:xfrm>
          <a:prstGeom prst="rect">
            <a:avLst/>
          </a:prstGeom>
        </p:spPr>
        <p:txBody>
          <a:bodyPr vert="horz" lIns="121920" tIns="60960" rIns="121920" bIns="6096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04198DC-2EF7-4B34-A789-AD3A4CDEBD28}" type="slidenum">
              <a:rPr lang="en-US" sz="1600"/>
              <a:pPr/>
              <a:t>36</a:t>
            </a:fld>
            <a:endParaRPr lang="en-US" sz="1600" dirty="0"/>
          </a:p>
        </p:txBody>
      </p:sp>
      <p:sp>
        <p:nvSpPr>
          <p:cNvPr id="9" name="Rectangle 8"/>
          <p:cNvSpPr/>
          <p:nvPr/>
        </p:nvSpPr>
        <p:spPr>
          <a:xfrm>
            <a:off x="242512" y="410740"/>
            <a:ext cx="6629400" cy="584776"/>
          </a:xfrm>
          <a:prstGeom prst="rect">
            <a:avLst/>
          </a:prstGeom>
        </p:spPr>
        <p:txBody>
          <a:bodyPr wrap="square">
            <a:spAutoFit/>
          </a:bodyPr>
          <a:lstStyle/>
          <a:p>
            <a:r>
              <a:rPr lang="en-US" sz="3200" b="1" dirty="0"/>
              <a:t>Continuous Integration: Benefits</a:t>
            </a:r>
            <a:endParaRPr lang="en-IN" sz="3200" dirty="0"/>
          </a:p>
          <a:p>
            <a:endParaRPr lang="en-IN" sz="3200" dirty="0">
              <a:latin typeface="+mj-lt"/>
            </a:endParaRPr>
          </a:p>
        </p:txBody>
      </p:sp>
      <p:sp>
        <p:nvSpPr>
          <p:cNvPr id="11" name="TextBox 10"/>
          <p:cNvSpPr txBox="1"/>
          <p:nvPr/>
        </p:nvSpPr>
        <p:spPr>
          <a:xfrm>
            <a:off x="240320" y="1292622"/>
            <a:ext cx="8763000" cy="4247317"/>
          </a:xfrm>
          <a:prstGeom prst="rect">
            <a:avLst/>
          </a:prstGeom>
          <a:noFill/>
        </p:spPr>
        <p:txBody>
          <a:bodyPr wrap="square" rtlCol="0">
            <a:spAutoFit/>
          </a:bodyPr>
          <a:lstStyle/>
          <a:p>
            <a:r>
              <a:rPr lang="en-US" b="1" dirty="0"/>
              <a:t>Reduced integration risk</a:t>
            </a:r>
            <a:r>
              <a:rPr lang="en-US" dirty="0"/>
              <a:t>. More often than not, working on projects means multiple people are working on the separate tasks or parts of the code. The more people, the riskier the integration. Depending on how bad the problem really is, debugging and solving the issue can be really painful and can potentially mean a lot of changes to the code. Integrating on a daily basis or even more frequently can help reduce these kinds of problems to a minimum.</a:t>
            </a:r>
          </a:p>
          <a:p>
            <a:endParaRPr lang="en-US" dirty="0"/>
          </a:p>
          <a:p>
            <a:r>
              <a:rPr lang="en-US" b="1" dirty="0"/>
              <a:t>Higher code quality</a:t>
            </a:r>
            <a:r>
              <a:rPr lang="en-US" dirty="0"/>
              <a:t>. Not having to worry about the problems, and focusing more on the functionality of the code results in a higher quality product.</a:t>
            </a:r>
          </a:p>
          <a:p>
            <a:endParaRPr lang="en-US" dirty="0"/>
          </a:p>
          <a:p>
            <a:r>
              <a:rPr lang="en-US" b="1" dirty="0"/>
              <a:t>The code in version control works. </a:t>
            </a:r>
            <a:r>
              <a:rPr lang="en-US" dirty="0"/>
              <a:t>If you commit something that breaks the build, you and your team get the notice immediately and the problem is fixed before anyone else pulls the “broken” code.</a:t>
            </a:r>
          </a:p>
          <a:p>
            <a:endParaRPr lang="en-US" dirty="0"/>
          </a:p>
          <a:p>
            <a:r>
              <a:rPr lang="en-US" b="1" dirty="0"/>
              <a:t>Less time deploying.</a:t>
            </a:r>
            <a:r>
              <a:rPr lang="en-US" dirty="0"/>
              <a:t> Deploying projects can be very tedious and time-consuming, and automating that process makes perfect sense</a:t>
            </a:r>
          </a:p>
        </p:txBody>
      </p:sp>
    </p:spTree>
    <p:extLst>
      <p:ext uri="{BB962C8B-B14F-4D97-AF65-F5344CB8AC3E}">
        <p14:creationId xmlns:p14="http://schemas.microsoft.com/office/powerpoint/2010/main" val="128150600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D2EB4841-4E96-487D-ABC4-B5548C00F462}"/>
              </a:ext>
            </a:extLst>
          </p:cNvPr>
          <p:cNvCxnSpPr>
            <a:cxnSpLocks/>
          </p:cNvCxnSpPr>
          <p:nvPr/>
        </p:nvCxnSpPr>
        <p:spPr>
          <a:xfrm>
            <a:off x="2" y="6172200"/>
            <a:ext cx="9144001"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4FA1DC61-98B9-4D2E-95B3-4BE126C9E1EA}"/>
              </a:ext>
            </a:extLst>
          </p:cNvPr>
          <p:cNvSpPr txBox="1"/>
          <p:nvPr/>
        </p:nvSpPr>
        <p:spPr>
          <a:xfrm>
            <a:off x="92140" y="6317931"/>
            <a:ext cx="3008174" cy="420564"/>
          </a:xfrm>
          <a:prstGeom prst="rect">
            <a:avLst/>
          </a:prstGeom>
          <a:noFill/>
        </p:spPr>
        <p:txBody>
          <a:bodyPr wrap="square" rtlCol="0">
            <a:spAutoFit/>
          </a:bodyPr>
          <a:lstStyle/>
          <a:p>
            <a:pPr algn="ctr"/>
            <a:r>
              <a:rPr lang="en-US" sz="2133" dirty="0">
                <a:solidFill>
                  <a:schemeClr val="bg2">
                    <a:lumMod val="25000"/>
                  </a:schemeClr>
                </a:solidFill>
              </a:rPr>
              <a:t>Agile Brains Consulting</a:t>
            </a:r>
          </a:p>
        </p:txBody>
      </p:sp>
      <p:sp>
        <p:nvSpPr>
          <p:cNvPr id="5" name="TextBox 4">
            <a:extLst>
              <a:ext uri="{FF2B5EF4-FFF2-40B4-BE49-F238E27FC236}">
                <a16:creationId xmlns:a16="http://schemas.microsoft.com/office/drawing/2014/main" id="{DB8D0BBB-5988-46AA-9EAD-707B6004C7B9}"/>
              </a:ext>
            </a:extLst>
          </p:cNvPr>
          <p:cNvSpPr txBox="1"/>
          <p:nvPr/>
        </p:nvSpPr>
        <p:spPr>
          <a:xfrm>
            <a:off x="2636042" y="6490035"/>
            <a:ext cx="4393407" cy="415806"/>
          </a:xfrm>
          <a:prstGeom prst="rect">
            <a:avLst/>
          </a:prstGeom>
          <a:noFill/>
        </p:spPr>
        <p:txBody>
          <a:bodyPr wrap="square" rtlCol="0">
            <a:spAutoFit/>
          </a:bodyPr>
          <a:lstStyle/>
          <a:p>
            <a:pPr algn="ctr"/>
            <a:r>
              <a:rPr lang="en-US" sz="1051" dirty="0">
                <a:solidFill>
                  <a:schemeClr val="bg2">
                    <a:lumMod val="50000"/>
                  </a:schemeClr>
                </a:solidFill>
              </a:rPr>
              <a:t>©Agile Brains Consulting Inc. All rights reserved. Not to be reproduced without prior written consent.</a:t>
            </a:r>
          </a:p>
        </p:txBody>
      </p:sp>
      <p:pic>
        <p:nvPicPr>
          <p:cNvPr id="6" name="Picture 5" descr="A close up of a sign&#10;&#10;Description generated with high confidence">
            <a:extLst>
              <a:ext uri="{FF2B5EF4-FFF2-40B4-BE49-F238E27FC236}">
                <a16:creationId xmlns:a16="http://schemas.microsoft.com/office/drawing/2014/main" id="{62ED1D3C-94ED-4E66-AC1F-BA34BDBDD45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5738" y="6273801"/>
            <a:ext cx="407193" cy="542924"/>
          </a:xfrm>
          <a:prstGeom prst="rect">
            <a:avLst/>
          </a:prstGeom>
        </p:spPr>
      </p:pic>
      <p:pic>
        <p:nvPicPr>
          <p:cNvPr id="7" name="Picture 6">
            <a:extLst>
              <a:ext uri="{FF2B5EF4-FFF2-40B4-BE49-F238E27FC236}">
                <a16:creationId xmlns:a16="http://schemas.microsoft.com/office/drawing/2014/main" id="{7B32E106-9E99-4EB7-9524-D39048EF644E}"/>
              </a:ext>
            </a:extLst>
          </p:cNvPr>
          <p:cNvPicPr>
            <a:picLocks noChangeAspect="1"/>
          </p:cNvPicPr>
          <p:nvPr/>
        </p:nvPicPr>
        <p:blipFill rotWithShape="1">
          <a:blip r:embed="rId3">
            <a:extLst>
              <a:ext uri="{28A0092B-C50C-407E-A947-70E740481C1C}">
                <a14:useLocalDpi xmlns:a14="http://schemas.microsoft.com/office/drawing/2010/main" val="0"/>
              </a:ext>
            </a:extLst>
          </a:blip>
          <a:srcRect t="26736" b="30906"/>
          <a:stretch/>
        </p:blipFill>
        <p:spPr>
          <a:xfrm>
            <a:off x="7474166" y="6252638"/>
            <a:ext cx="975870" cy="551155"/>
          </a:xfrm>
          <a:prstGeom prst="rect">
            <a:avLst/>
          </a:prstGeom>
        </p:spPr>
      </p:pic>
      <p:sp>
        <p:nvSpPr>
          <p:cNvPr id="8" name="Slide Number Placeholder 102">
            <a:extLst>
              <a:ext uri="{FF2B5EF4-FFF2-40B4-BE49-F238E27FC236}">
                <a16:creationId xmlns:a16="http://schemas.microsoft.com/office/drawing/2014/main" id="{A00F2676-DEAE-461D-80E3-9CE7EC56B906}"/>
              </a:ext>
            </a:extLst>
          </p:cNvPr>
          <p:cNvSpPr txBox="1">
            <a:spLocks/>
          </p:cNvSpPr>
          <p:nvPr/>
        </p:nvSpPr>
        <p:spPr>
          <a:xfrm>
            <a:off x="6869720" y="6356354"/>
            <a:ext cx="2133600" cy="365125"/>
          </a:xfrm>
          <a:prstGeom prst="rect">
            <a:avLst/>
          </a:prstGeom>
        </p:spPr>
        <p:txBody>
          <a:bodyPr vert="horz" lIns="121920" tIns="60960" rIns="121920" bIns="6096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04198DC-2EF7-4B34-A789-AD3A4CDEBD28}" type="slidenum">
              <a:rPr lang="en-US" sz="1600"/>
              <a:pPr/>
              <a:t>37</a:t>
            </a:fld>
            <a:endParaRPr lang="en-US" sz="1600" dirty="0"/>
          </a:p>
        </p:txBody>
      </p:sp>
      <p:sp>
        <p:nvSpPr>
          <p:cNvPr id="9" name="Rectangle 8"/>
          <p:cNvSpPr/>
          <p:nvPr/>
        </p:nvSpPr>
        <p:spPr>
          <a:xfrm>
            <a:off x="76200" y="742950"/>
            <a:ext cx="6629400" cy="584776"/>
          </a:xfrm>
          <a:prstGeom prst="rect">
            <a:avLst/>
          </a:prstGeom>
        </p:spPr>
        <p:txBody>
          <a:bodyPr wrap="square">
            <a:spAutoFit/>
          </a:bodyPr>
          <a:lstStyle/>
          <a:p>
            <a:r>
              <a:rPr lang="en-US" sz="3200" b="1" dirty="0"/>
              <a:t>Continuous Integration: Needs</a:t>
            </a:r>
            <a:endParaRPr lang="en-IN" sz="3200" dirty="0"/>
          </a:p>
          <a:p>
            <a:endParaRPr lang="en-IN" sz="3200" dirty="0">
              <a:latin typeface="+mj-lt"/>
            </a:endParaRPr>
          </a:p>
        </p:txBody>
      </p:sp>
      <p:sp>
        <p:nvSpPr>
          <p:cNvPr id="10" name="TextBox 9"/>
          <p:cNvSpPr txBox="1"/>
          <p:nvPr/>
        </p:nvSpPr>
        <p:spPr>
          <a:xfrm>
            <a:off x="228600" y="1581150"/>
            <a:ext cx="8763000" cy="2031325"/>
          </a:xfrm>
          <a:prstGeom prst="rect">
            <a:avLst/>
          </a:prstGeom>
          <a:noFill/>
        </p:spPr>
        <p:txBody>
          <a:bodyPr wrap="square" rtlCol="0">
            <a:spAutoFit/>
          </a:bodyPr>
          <a:lstStyle/>
          <a:p>
            <a:r>
              <a:rPr lang="en-US" b="1" dirty="0"/>
              <a:t>VCS</a:t>
            </a:r>
            <a:r>
              <a:rPr lang="en-US" dirty="0"/>
              <a:t>: The first requirement is having the version control system (VCS). There is no way around it and there shouldn’t be a way around it. VCS provides a reliable method to centralize and preserve changes made to your project over time. (Git)</a:t>
            </a:r>
          </a:p>
          <a:p>
            <a:endParaRPr lang="en-US" dirty="0"/>
          </a:p>
          <a:p>
            <a:r>
              <a:rPr lang="en-US" b="1" dirty="0"/>
              <a:t>CI Server: </a:t>
            </a:r>
            <a:r>
              <a:rPr lang="en-US" dirty="0"/>
              <a:t>Continuous integration server (aka build server, aka CI server) is a software tool that centralizes all your CI operations and provides a reliable and stable environment for you to build your projects on.(Jenkins)</a:t>
            </a:r>
          </a:p>
        </p:txBody>
      </p:sp>
    </p:spTree>
    <p:extLst>
      <p:ext uri="{BB962C8B-B14F-4D97-AF65-F5344CB8AC3E}">
        <p14:creationId xmlns:p14="http://schemas.microsoft.com/office/powerpoint/2010/main" val="128150600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D2EB4841-4E96-487D-ABC4-B5548C00F462}"/>
              </a:ext>
            </a:extLst>
          </p:cNvPr>
          <p:cNvCxnSpPr>
            <a:cxnSpLocks/>
          </p:cNvCxnSpPr>
          <p:nvPr/>
        </p:nvCxnSpPr>
        <p:spPr>
          <a:xfrm>
            <a:off x="2" y="6172200"/>
            <a:ext cx="9144001"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4FA1DC61-98B9-4D2E-95B3-4BE126C9E1EA}"/>
              </a:ext>
            </a:extLst>
          </p:cNvPr>
          <p:cNvSpPr txBox="1"/>
          <p:nvPr/>
        </p:nvSpPr>
        <p:spPr>
          <a:xfrm>
            <a:off x="92140" y="6317931"/>
            <a:ext cx="3008174" cy="420564"/>
          </a:xfrm>
          <a:prstGeom prst="rect">
            <a:avLst/>
          </a:prstGeom>
          <a:noFill/>
        </p:spPr>
        <p:txBody>
          <a:bodyPr wrap="square" rtlCol="0">
            <a:spAutoFit/>
          </a:bodyPr>
          <a:lstStyle/>
          <a:p>
            <a:pPr algn="ctr"/>
            <a:r>
              <a:rPr lang="en-US" sz="2133" dirty="0">
                <a:solidFill>
                  <a:schemeClr val="bg2">
                    <a:lumMod val="25000"/>
                  </a:schemeClr>
                </a:solidFill>
              </a:rPr>
              <a:t>Agile Brains Consulting</a:t>
            </a:r>
          </a:p>
        </p:txBody>
      </p:sp>
      <p:sp>
        <p:nvSpPr>
          <p:cNvPr id="5" name="TextBox 4">
            <a:extLst>
              <a:ext uri="{FF2B5EF4-FFF2-40B4-BE49-F238E27FC236}">
                <a16:creationId xmlns:a16="http://schemas.microsoft.com/office/drawing/2014/main" id="{DB8D0BBB-5988-46AA-9EAD-707B6004C7B9}"/>
              </a:ext>
            </a:extLst>
          </p:cNvPr>
          <p:cNvSpPr txBox="1"/>
          <p:nvPr/>
        </p:nvSpPr>
        <p:spPr>
          <a:xfrm>
            <a:off x="2636042" y="6490035"/>
            <a:ext cx="4393407" cy="415806"/>
          </a:xfrm>
          <a:prstGeom prst="rect">
            <a:avLst/>
          </a:prstGeom>
          <a:noFill/>
        </p:spPr>
        <p:txBody>
          <a:bodyPr wrap="square" rtlCol="0">
            <a:spAutoFit/>
          </a:bodyPr>
          <a:lstStyle/>
          <a:p>
            <a:pPr algn="ctr"/>
            <a:r>
              <a:rPr lang="en-US" sz="1051" dirty="0">
                <a:solidFill>
                  <a:schemeClr val="bg2">
                    <a:lumMod val="50000"/>
                  </a:schemeClr>
                </a:solidFill>
              </a:rPr>
              <a:t>©Agile Brains Consulting Inc. All rights reserved. Not to be reproduced without prior written consent.</a:t>
            </a:r>
          </a:p>
        </p:txBody>
      </p:sp>
      <p:pic>
        <p:nvPicPr>
          <p:cNvPr id="6" name="Picture 5" descr="A close up of a sign&#10;&#10;Description generated with high confidence">
            <a:extLst>
              <a:ext uri="{FF2B5EF4-FFF2-40B4-BE49-F238E27FC236}">
                <a16:creationId xmlns:a16="http://schemas.microsoft.com/office/drawing/2014/main" id="{62ED1D3C-94ED-4E66-AC1F-BA34BDBDD45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5738" y="6273801"/>
            <a:ext cx="407193" cy="542924"/>
          </a:xfrm>
          <a:prstGeom prst="rect">
            <a:avLst/>
          </a:prstGeom>
        </p:spPr>
      </p:pic>
      <p:pic>
        <p:nvPicPr>
          <p:cNvPr id="7" name="Picture 6">
            <a:extLst>
              <a:ext uri="{FF2B5EF4-FFF2-40B4-BE49-F238E27FC236}">
                <a16:creationId xmlns:a16="http://schemas.microsoft.com/office/drawing/2014/main" id="{7B32E106-9E99-4EB7-9524-D39048EF644E}"/>
              </a:ext>
            </a:extLst>
          </p:cNvPr>
          <p:cNvPicPr>
            <a:picLocks noChangeAspect="1"/>
          </p:cNvPicPr>
          <p:nvPr/>
        </p:nvPicPr>
        <p:blipFill rotWithShape="1">
          <a:blip r:embed="rId3">
            <a:extLst>
              <a:ext uri="{28A0092B-C50C-407E-A947-70E740481C1C}">
                <a14:useLocalDpi xmlns:a14="http://schemas.microsoft.com/office/drawing/2010/main" val="0"/>
              </a:ext>
            </a:extLst>
          </a:blip>
          <a:srcRect t="26736" b="30906"/>
          <a:stretch/>
        </p:blipFill>
        <p:spPr>
          <a:xfrm>
            <a:off x="7474166" y="6252638"/>
            <a:ext cx="975870" cy="551155"/>
          </a:xfrm>
          <a:prstGeom prst="rect">
            <a:avLst/>
          </a:prstGeom>
        </p:spPr>
      </p:pic>
      <p:sp>
        <p:nvSpPr>
          <p:cNvPr id="8" name="Slide Number Placeholder 102">
            <a:extLst>
              <a:ext uri="{FF2B5EF4-FFF2-40B4-BE49-F238E27FC236}">
                <a16:creationId xmlns:a16="http://schemas.microsoft.com/office/drawing/2014/main" id="{A00F2676-DEAE-461D-80E3-9CE7EC56B906}"/>
              </a:ext>
            </a:extLst>
          </p:cNvPr>
          <p:cNvSpPr txBox="1">
            <a:spLocks/>
          </p:cNvSpPr>
          <p:nvPr/>
        </p:nvSpPr>
        <p:spPr>
          <a:xfrm>
            <a:off x="6869720" y="6356354"/>
            <a:ext cx="2133600" cy="365125"/>
          </a:xfrm>
          <a:prstGeom prst="rect">
            <a:avLst/>
          </a:prstGeom>
        </p:spPr>
        <p:txBody>
          <a:bodyPr vert="horz" lIns="121920" tIns="60960" rIns="121920" bIns="6096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04198DC-2EF7-4B34-A789-AD3A4CDEBD28}" type="slidenum">
              <a:rPr lang="en-US" sz="1600"/>
              <a:pPr/>
              <a:t>38</a:t>
            </a:fld>
            <a:endParaRPr lang="en-US" sz="1600" dirty="0"/>
          </a:p>
        </p:txBody>
      </p:sp>
      <p:sp>
        <p:nvSpPr>
          <p:cNvPr id="9" name="Rectangle 8"/>
          <p:cNvSpPr/>
          <p:nvPr/>
        </p:nvSpPr>
        <p:spPr>
          <a:xfrm>
            <a:off x="990600" y="1504950"/>
            <a:ext cx="6934200" cy="830997"/>
          </a:xfrm>
          <a:prstGeom prst="rect">
            <a:avLst/>
          </a:prstGeom>
        </p:spPr>
        <p:txBody>
          <a:bodyPr wrap="square">
            <a:spAutoFit/>
          </a:bodyPr>
          <a:lstStyle/>
          <a:p>
            <a:r>
              <a:rPr lang="en-US" sz="4800" b="1" dirty="0">
                <a:latin typeface="+mj-lt"/>
              </a:rPr>
              <a:t>Introduction to Jenkins</a:t>
            </a:r>
            <a:endParaRPr lang="en-IN" sz="4800" dirty="0">
              <a:latin typeface="+mj-lt"/>
            </a:endParaRPr>
          </a:p>
        </p:txBody>
      </p:sp>
      <p:pic>
        <p:nvPicPr>
          <p:cNvPr id="10" name="Picture 9" descr="jenkins.png"/>
          <p:cNvPicPr>
            <a:picLocks noChangeAspect="1"/>
          </p:cNvPicPr>
          <p:nvPr/>
        </p:nvPicPr>
        <p:blipFill>
          <a:blip r:embed="rId4"/>
          <a:stretch>
            <a:fillRect/>
          </a:stretch>
        </p:blipFill>
        <p:spPr>
          <a:xfrm>
            <a:off x="228600" y="2810470"/>
            <a:ext cx="2667000" cy="855326"/>
          </a:xfrm>
          <a:prstGeom prst="rect">
            <a:avLst/>
          </a:prstGeom>
        </p:spPr>
      </p:pic>
      <p:sp>
        <p:nvSpPr>
          <p:cNvPr id="11" name="TextBox 10"/>
          <p:cNvSpPr txBox="1"/>
          <p:nvPr/>
        </p:nvSpPr>
        <p:spPr>
          <a:xfrm>
            <a:off x="457200" y="3953470"/>
            <a:ext cx="8458200" cy="923330"/>
          </a:xfrm>
          <a:prstGeom prst="rect">
            <a:avLst/>
          </a:prstGeom>
          <a:noFill/>
        </p:spPr>
        <p:txBody>
          <a:bodyPr wrap="square" rtlCol="0">
            <a:spAutoFit/>
          </a:bodyPr>
          <a:lstStyle/>
          <a:p>
            <a:pPr algn="ctr"/>
            <a:r>
              <a:rPr lang="en-US" dirty="0"/>
              <a:t>Jenkins is an open source automation server written in Java. Jenkins helps to automate the non-human part of software development process, with continuous integration and continuous delivery/continuos deployment.</a:t>
            </a:r>
          </a:p>
        </p:txBody>
      </p:sp>
    </p:spTree>
    <p:extLst>
      <p:ext uri="{BB962C8B-B14F-4D97-AF65-F5344CB8AC3E}">
        <p14:creationId xmlns:p14="http://schemas.microsoft.com/office/powerpoint/2010/main" val="128150600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D2EB4841-4E96-487D-ABC4-B5548C00F462}"/>
              </a:ext>
            </a:extLst>
          </p:cNvPr>
          <p:cNvCxnSpPr>
            <a:cxnSpLocks/>
          </p:cNvCxnSpPr>
          <p:nvPr/>
        </p:nvCxnSpPr>
        <p:spPr>
          <a:xfrm>
            <a:off x="2" y="6172200"/>
            <a:ext cx="9144001"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4FA1DC61-98B9-4D2E-95B3-4BE126C9E1EA}"/>
              </a:ext>
            </a:extLst>
          </p:cNvPr>
          <p:cNvSpPr txBox="1"/>
          <p:nvPr/>
        </p:nvSpPr>
        <p:spPr>
          <a:xfrm>
            <a:off x="92140" y="6317931"/>
            <a:ext cx="3008174" cy="420564"/>
          </a:xfrm>
          <a:prstGeom prst="rect">
            <a:avLst/>
          </a:prstGeom>
          <a:noFill/>
        </p:spPr>
        <p:txBody>
          <a:bodyPr wrap="square" rtlCol="0">
            <a:spAutoFit/>
          </a:bodyPr>
          <a:lstStyle/>
          <a:p>
            <a:pPr algn="ctr"/>
            <a:r>
              <a:rPr lang="en-US" sz="2133" dirty="0">
                <a:solidFill>
                  <a:schemeClr val="bg2">
                    <a:lumMod val="25000"/>
                  </a:schemeClr>
                </a:solidFill>
              </a:rPr>
              <a:t>Agile Brains Consulting</a:t>
            </a:r>
          </a:p>
        </p:txBody>
      </p:sp>
      <p:sp>
        <p:nvSpPr>
          <p:cNvPr id="5" name="TextBox 4">
            <a:extLst>
              <a:ext uri="{FF2B5EF4-FFF2-40B4-BE49-F238E27FC236}">
                <a16:creationId xmlns:a16="http://schemas.microsoft.com/office/drawing/2014/main" id="{DB8D0BBB-5988-46AA-9EAD-707B6004C7B9}"/>
              </a:ext>
            </a:extLst>
          </p:cNvPr>
          <p:cNvSpPr txBox="1"/>
          <p:nvPr/>
        </p:nvSpPr>
        <p:spPr>
          <a:xfrm>
            <a:off x="2636042" y="6490035"/>
            <a:ext cx="4393407" cy="415806"/>
          </a:xfrm>
          <a:prstGeom prst="rect">
            <a:avLst/>
          </a:prstGeom>
          <a:noFill/>
        </p:spPr>
        <p:txBody>
          <a:bodyPr wrap="square" rtlCol="0">
            <a:spAutoFit/>
          </a:bodyPr>
          <a:lstStyle/>
          <a:p>
            <a:pPr algn="ctr"/>
            <a:r>
              <a:rPr lang="en-US" sz="1051" dirty="0">
                <a:solidFill>
                  <a:schemeClr val="bg2">
                    <a:lumMod val="50000"/>
                  </a:schemeClr>
                </a:solidFill>
              </a:rPr>
              <a:t>©Agile Brains Consulting Inc. All rights reserved. Not to be reproduced without prior written consent.</a:t>
            </a:r>
          </a:p>
        </p:txBody>
      </p:sp>
      <p:pic>
        <p:nvPicPr>
          <p:cNvPr id="6" name="Picture 5" descr="A close up of a sign&#10;&#10;Description generated with high confidence">
            <a:extLst>
              <a:ext uri="{FF2B5EF4-FFF2-40B4-BE49-F238E27FC236}">
                <a16:creationId xmlns:a16="http://schemas.microsoft.com/office/drawing/2014/main" id="{62ED1D3C-94ED-4E66-AC1F-BA34BDBDD45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5738" y="6273801"/>
            <a:ext cx="407193" cy="542924"/>
          </a:xfrm>
          <a:prstGeom prst="rect">
            <a:avLst/>
          </a:prstGeom>
        </p:spPr>
      </p:pic>
      <p:pic>
        <p:nvPicPr>
          <p:cNvPr id="7" name="Picture 6">
            <a:extLst>
              <a:ext uri="{FF2B5EF4-FFF2-40B4-BE49-F238E27FC236}">
                <a16:creationId xmlns:a16="http://schemas.microsoft.com/office/drawing/2014/main" id="{7B32E106-9E99-4EB7-9524-D39048EF644E}"/>
              </a:ext>
            </a:extLst>
          </p:cNvPr>
          <p:cNvPicPr>
            <a:picLocks noChangeAspect="1"/>
          </p:cNvPicPr>
          <p:nvPr/>
        </p:nvPicPr>
        <p:blipFill rotWithShape="1">
          <a:blip r:embed="rId3">
            <a:extLst>
              <a:ext uri="{28A0092B-C50C-407E-A947-70E740481C1C}">
                <a14:useLocalDpi xmlns:a14="http://schemas.microsoft.com/office/drawing/2010/main" val="0"/>
              </a:ext>
            </a:extLst>
          </a:blip>
          <a:srcRect t="26736" b="30906"/>
          <a:stretch/>
        </p:blipFill>
        <p:spPr>
          <a:xfrm>
            <a:off x="7474166" y="6252638"/>
            <a:ext cx="975870" cy="551155"/>
          </a:xfrm>
          <a:prstGeom prst="rect">
            <a:avLst/>
          </a:prstGeom>
        </p:spPr>
      </p:pic>
      <p:sp>
        <p:nvSpPr>
          <p:cNvPr id="8" name="Slide Number Placeholder 102">
            <a:extLst>
              <a:ext uri="{FF2B5EF4-FFF2-40B4-BE49-F238E27FC236}">
                <a16:creationId xmlns:a16="http://schemas.microsoft.com/office/drawing/2014/main" id="{A00F2676-DEAE-461D-80E3-9CE7EC56B906}"/>
              </a:ext>
            </a:extLst>
          </p:cNvPr>
          <p:cNvSpPr txBox="1">
            <a:spLocks/>
          </p:cNvSpPr>
          <p:nvPr/>
        </p:nvSpPr>
        <p:spPr>
          <a:xfrm>
            <a:off x="6869720" y="6356354"/>
            <a:ext cx="2133600" cy="365125"/>
          </a:xfrm>
          <a:prstGeom prst="rect">
            <a:avLst/>
          </a:prstGeom>
        </p:spPr>
        <p:txBody>
          <a:bodyPr vert="horz" lIns="121920" tIns="60960" rIns="121920" bIns="6096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04198DC-2EF7-4B34-A789-AD3A4CDEBD28}" type="slidenum">
              <a:rPr lang="en-US" sz="1600"/>
              <a:pPr/>
              <a:t>39</a:t>
            </a:fld>
            <a:endParaRPr lang="en-US" sz="1600" dirty="0"/>
          </a:p>
        </p:txBody>
      </p:sp>
      <p:pic>
        <p:nvPicPr>
          <p:cNvPr id="9" name="Picture 8" descr="ci-4-1024x584.png"/>
          <p:cNvPicPr>
            <a:picLocks noChangeAspect="1"/>
          </p:cNvPicPr>
          <p:nvPr/>
        </p:nvPicPr>
        <p:blipFill>
          <a:blip r:embed="rId4"/>
          <a:stretch>
            <a:fillRect/>
          </a:stretch>
        </p:blipFill>
        <p:spPr>
          <a:xfrm>
            <a:off x="2284956" y="1119783"/>
            <a:ext cx="6554244" cy="3585567"/>
          </a:xfrm>
          <a:prstGeom prst="rect">
            <a:avLst/>
          </a:prstGeom>
        </p:spPr>
      </p:pic>
      <p:pic>
        <p:nvPicPr>
          <p:cNvPr id="10" name="Picture 9" descr="jenkins.png"/>
          <p:cNvPicPr>
            <a:picLocks noChangeAspect="1"/>
          </p:cNvPicPr>
          <p:nvPr/>
        </p:nvPicPr>
        <p:blipFill>
          <a:blip r:embed="rId5"/>
          <a:stretch>
            <a:fillRect/>
          </a:stretch>
        </p:blipFill>
        <p:spPr>
          <a:xfrm>
            <a:off x="228600" y="742950"/>
            <a:ext cx="2667000" cy="855326"/>
          </a:xfrm>
          <a:prstGeom prst="rect">
            <a:avLst/>
          </a:prstGeom>
        </p:spPr>
      </p:pic>
      <p:pic>
        <p:nvPicPr>
          <p:cNvPr id="11" name="Picture 10" descr="ci-cycle-2.png"/>
          <p:cNvPicPr>
            <a:picLocks noChangeAspect="1"/>
          </p:cNvPicPr>
          <p:nvPr/>
        </p:nvPicPr>
        <p:blipFill>
          <a:blip r:embed="rId6"/>
          <a:stretch>
            <a:fillRect/>
          </a:stretch>
        </p:blipFill>
        <p:spPr>
          <a:xfrm>
            <a:off x="152400" y="2026804"/>
            <a:ext cx="2286000" cy="1916546"/>
          </a:xfrm>
          <a:prstGeom prst="rect">
            <a:avLst/>
          </a:prstGeom>
        </p:spPr>
      </p:pic>
    </p:spTree>
    <p:extLst>
      <p:ext uri="{BB962C8B-B14F-4D97-AF65-F5344CB8AC3E}">
        <p14:creationId xmlns:p14="http://schemas.microsoft.com/office/powerpoint/2010/main" val="12815060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019"/>
        <p:cNvGrpSpPr/>
        <p:nvPr/>
      </p:nvGrpSpPr>
      <p:grpSpPr>
        <a:xfrm>
          <a:off x="0" y="0"/>
          <a:ext cx="0" cy="0"/>
          <a:chOff x="0" y="0"/>
          <a:chExt cx="0" cy="0"/>
        </a:xfrm>
      </p:grpSpPr>
      <p:sp>
        <p:nvSpPr>
          <p:cNvPr id="2020" name="Google Shape;2020;p272"/>
          <p:cNvSpPr txBox="1">
            <a:spLocks noGrp="1"/>
          </p:cNvSpPr>
          <p:nvPr>
            <p:ph type="title"/>
          </p:nvPr>
        </p:nvSpPr>
        <p:spPr>
          <a:xfrm>
            <a:off x="755576" y="136529"/>
            <a:ext cx="7560840" cy="1158900"/>
          </a:xfrm>
          <a:prstGeom prst="rect">
            <a:avLst/>
          </a:prstGeom>
          <a:noFill/>
          <a:ln>
            <a:noFill/>
          </a:ln>
        </p:spPr>
        <p:txBody>
          <a:bodyPr spcFirstLastPara="1" vert="horz" wrap="square" lIns="91425" tIns="45700" rIns="91425" bIns="45700" rtlCol="0" anchor="ctr" anchorCtr="0">
            <a:noAutofit/>
          </a:bodyPr>
          <a:lstStyle/>
          <a:p>
            <a:pPr>
              <a:spcBef>
                <a:spcPts val="0"/>
              </a:spcBef>
              <a:buClr>
                <a:schemeClr val="accent3"/>
              </a:buClr>
              <a:buSzPts val="2400"/>
            </a:pPr>
            <a:r>
              <a:rPr lang="en-US" sz="2400" b="1" dirty="0">
                <a:solidFill>
                  <a:srgbClr val="000000"/>
                </a:solidFill>
                <a:latin typeface="Calibri"/>
                <a:ea typeface="Calibri"/>
                <a:cs typeface="Calibri"/>
                <a:sym typeface="Calibri"/>
              </a:rPr>
              <a:t>$ kubectl set image &lt;deployment&gt; &lt;new-image&gt;</a:t>
            </a:r>
            <a:endParaRPr sz="2400" b="1" dirty="0">
              <a:solidFill>
                <a:srgbClr val="000000"/>
              </a:solidFill>
              <a:latin typeface="Calibri"/>
              <a:ea typeface="Calibri"/>
              <a:cs typeface="Calibri"/>
              <a:sym typeface="Calibri"/>
            </a:endParaRPr>
          </a:p>
        </p:txBody>
      </p:sp>
      <p:pic>
        <p:nvPicPr>
          <p:cNvPr id="2021" name="Google Shape;2021;p272"/>
          <p:cNvPicPr preferRelativeResize="0"/>
          <p:nvPr/>
        </p:nvPicPr>
        <p:blipFill rotWithShape="1">
          <a:blip r:embed="rId3">
            <a:alphaModFix/>
          </a:blip>
          <a:srcRect/>
          <a:stretch/>
        </p:blipFill>
        <p:spPr>
          <a:xfrm>
            <a:off x="1143000" y="1295402"/>
            <a:ext cx="6858000" cy="3786133"/>
          </a:xfrm>
          <a:prstGeom prst="rect">
            <a:avLst/>
          </a:prstGeom>
          <a:noFill/>
          <a:ln>
            <a:noFill/>
          </a:ln>
        </p:spPr>
      </p:pic>
      <p:sp>
        <p:nvSpPr>
          <p:cNvPr id="2022" name="Google Shape;2022;p272"/>
          <p:cNvSpPr txBox="1"/>
          <p:nvPr/>
        </p:nvSpPr>
        <p:spPr>
          <a:xfrm>
            <a:off x="1331640" y="5257800"/>
            <a:ext cx="6669360" cy="685800"/>
          </a:xfrm>
          <a:prstGeom prst="rect">
            <a:avLst/>
          </a:prstGeom>
          <a:noFill/>
          <a:ln>
            <a:noFill/>
          </a:ln>
        </p:spPr>
        <p:txBody>
          <a:bodyPr spcFirstLastPara="1" wrap="square" lIns="91425" tIns="45700" rIns="91425" bIns="45700" anchor="t" anchorCtr="0">
            <a:noAutofit/>
          </a:bodyPr>
          <a:lstStyle/>
          <a:p>
            <a:pPr>
              <a:buClr>
                <a:schemeClr val="dk1"/>
              </a:buClr>
              <a:buSzPts val="450"/>
            </a:pPr>
            <a:r>
              <a:rPr lang="en-US" b="1" dirty="0">
                <a:solidFill>
                  <a:schemeClr val="dk1"/>
                </a:solidFill>
                <a:latin typeface="Calibri"/>
                <a:ea typeface="Calibri"/>
                <a:cs typeface="Calibri"/>
                <a:sym typeface="Calibri"/>
              </a:rPr>
              <a:t>Note: </a:t>
            </a:r>
            <a:r>
              <a:rPr lang="en-US" dirty="0">
                <a:solidFill>
                  <a:schemeClr val="dk1"/>
                </a:solidFill>
                <a:latin typeface="Calibri"/>
                <a:ea typeface="Calibri"/>
                <a:cs typeface="Calibri"/>
                <a:sym typeface="Calibri"/>
              </a:rPr>
              <a:t>Rolling updates can also be undone (see next slide)</a:t>
            </a:r>
            <a:endParaRPr sz="1400" dirty="0">
              <a:solidFill>
                <a:srgbClr val="000000"/>
              </a:solidFill>
              <a:latin typeface="Calibri"/>
              <a:ea typeface="Calibri"/>
              <a:cs typeface="Calibri"/>
              <a:sym typeface="Calibri"/>
            </a:endParaRPr>
          </a:p>
          <a:p>
            <a:pPr>
              <a:buClr>
                <a:schemeClr val="dk1"/>
              </a:buClr>
              <a:buSzPts val="450"/>
            </a:pPr>
            <a:endParaRPr dirty="0">
              <a:solidFill>
                <a:schemeClr val="dk1"/>
              </a:solidFill>
              <a:latin typeface="Arial"/>
              <a:ea typeface="Arial"/>
              <a:cs typeface="Arial"/>
              <a:sym typeface="Arial"/>
            </a:endParaRPr>
          </a:p>
        </p:txBody>
      </p:sp>
      <p:cxnSp>
        <p:nvCxnSpPr>
          <p:cNvPr id="5" name="Straight Connector 4">
            <a:extLst>
              <a:ext uri="{FF2B5EF4-FFF2-40B4-BE49-F238E27FC236}">
                <a16:creationId xmlns:a16="http://schemas.microsoft.com/office/drawing/2014/main" id="{D2EB4841-4E96-487D-ABC4-B5548C00F462}"/>
              </a:ext>
            </a:extLst>
          </p:cNvPr>
          <p:cNvCxnSpPr>
            <a:cxnSpLocks/>
          </p:cNvCxnSpPr>
          <p:nvPr/>
        </p:nvCxnSpPr>
        <p:spPr>
          <a:xfrm>
            <a:off x="1" y="6172200"/>
            <a:ext cx="9144001"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FA1DC61-98B9-4D2E-95B3-4BE126C9E1EA}"/>
              </a:ext>
            </a:extLst>
          </p:cNvPr>
          <p:cNvSpPr txBox="1"/>
          <p:nvPr/>
        </p:nvSpPr>
        <p:spPr>
          <a:xfrm>
            <a:off x="92140" y="6317931"/>
            <a:ext cx="3008174" cy="420564"/>
          </a:xfrm>
          <a:prstGeom prst="rect">
            <a:avLst/>
          </a:prstGeom>
          <a:noFill/>
        </p:spPr>
        <p:txBody>
          <a:bodyPr wrap="square" rtlCol="0">
            <a:spAutoFit/>
          </a:bodyPr>
          <a:lstStyle/>
          <a:p>
            <a:pPr algn="ctr"/>
            <a:r>
              <a:rPr lang="en-US" sz="2133" dirty="0">
                <a:solidFill>
                  <a:schemeClr val="bg2">
                    <a:lumMod val="25000"/>
                  </a:schemeClr>
                </a:solidFill>
              </a:rPr>
              <a:t>Agile Brains Consulting</a:t>
            </a:r>
          </a:p>
        </p:txBody>
      </p:sp>
      <p:sp>
        <p:nvSpPr>
          <p:cNvPr id="7" name="TextBox 6">
            <a:extLst>
              <a:ext uri="{FF2B5EF4-FFF2-40B4-BE49-F238E27FC236}">
                <a16:creationId xmlns:a16="http://schemas.microsoft.com/office/drawing/2014/main" id="{DB8D0BBB-5988-46AA-9EAD-707B6004C7B9}"/>
              </a:ext>
            </a:extLst>
          </p:cNvPr>
          <p:cNvSpPr txBox="1"/>
          <p:nvPr/>
        </p:nvSpPr>
        <p:spPr>
          <a:xfrm>
            <a:off x="2636042" y="6490034"/>
            <a:ext cx="4393407" cy="415806"/>
          </a:xfrm>
          <a:prstGeom prst="rect">
            <a:avLst/>
          </a:prstGeom>
          <a:noFill/>
        </p:spPr>
        <p:txBody>
          <a:bodyPr wrap="square" rtlCol="0">
            <a:spAutoFit/>
          </a:bodyPr>
          <a:lstStyle/>
          <a:p>
            <a:pPr algn="ctr"/>
            <a:r>
              <a:rPr lang="en-US" sz="1051" dirty="0">
                <a:solidFill>
                  <a:schemeClr val="bg2">
                    <a:lumMod val="50000"/>
                  </a:schemeClr>
                </a:solidFill>
              </a:rPr>
              <a:t>©Agile Brains Consulting Inc. All rights reserved. Not to be reproduced without prior written consent.</a:t>
            </a:r>
          </a:p>
        </p:txBody>
      </p:sp>
      <p:pic>
        <p:nvPicPr>
          <p:cNvPr id="8" name="Picture 7" descr="A close up of a sign&#10;&#10;Description generated with high confidence">
            <a:extLst>
              <a:ext uri="{FF2B5EF4-FFF2-40B4-BE49-F238E27FC236}">
                <a16:creationId xmlns:a16="http://schemas.microsoft.com/office/drawing/2014/main" id="{62ED1D3C-94ED-4E66-AC1F-BA34BDBDD45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5738" y="6273801"/>
            <a:ext cx="407193" cy="542924"/>
          </a:xfrm>
          <a:prstGeom prst="rect">
            <a:avLst/>
          </a:prstGeom>
        </p:spPr>
      </p:pic>
      <p:pic>
        <p:nvPicPr>
          <p:cNvPr id="9" name="Picture 8">
            <a:extLst>
              <a:ext uri="{FF2B5EF4-FFF2-40B4-BE49-F238E27FC236}">
                <a16:creationId xmlns:a16="http://schemas.microsoft.com/office/drawing/2014/main" id="{7B32E106-9E99-4EB7-9524-D39048EF644E}"/>
              </a:ext>
            </a:extLst>
          </p:cNvPr>
          <p:cNvPicPr>
            <a:picLocks noChangeAspect="1"/>
          </p:cNvPicPr>
          <p:nvPr/>
        </p:nvPicPr>
        <p:blipFill rotWithShape="1">
          <a:blip r:embed="rId5">
            <a:extLst>
              <a:ext uri="{28A0092B-C50C-407E-A947-70E740481C1C}">
                <a14:useLocalDpi xmlns:a14="http://schemas.microsoft.com/office/drawing/2010/main" val="0"/>
              </a:ext>
            </a:extLst>
          </a:blip>
          <a:srcRect t="26736" b="30906"/>
          <a:stretch/>
        </p:blipFill>
        <p:spPr>
          <a:xfrm>
            <a:off x="7474166" y="6252636"/>
            <a:ext cx="975870" cy="551155"/>
          </a:xfrm>
          <a:prstGeom prst="rect">
            <a:avLst/>
          </a:prstGeom>
        </p:spPr>
      </p:pic>
      <p:sp>
        <p:nvSpPr>
          <p:cNvPr id="10" name="Slide Number Placeholder 102">
            <a:extLst>
              <a:ext uri="{FF2B5EF4-FFF2-40B4-BE49-F238E27FC236}">
                <a16:creationId xmlns:a16="http://schemas.microsoft.com/office/drawing/2014/main" id="{A00F2676-DEAE-461D-80E3-9CE7EC56B906}"/>
              </a:ext>
            </a:extLst>
          </p:cNvPr>
          <p:cNvSpPr txBox="1">
            <a:spLocks/>
          </p:cNvSpPr>
          <p:nvPr/>
        </p:nvSpPr>
        <p:spPr>
          <a:xfrm>
            <a:off x="6869720" y="6356352"/>
            <a:ext cx="2133600" cy="365125"/>
          </a:xfrm>
          <a:prstGeom prst="rect">
            <a:avLst/>
          </a:prstGeom>
        </p:spPr>
        <p:txBody>
          <a:bodyPr vert="horz" lIns="121920" tIns="60960" rIns="121920" bIns="6096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04198DC-2EF7-4B34-A789-AD3A4CDEBD28}" type="slidenum">
              <a:rPr lang="en-US" sz="1600"/>
              <a:pPr/>
              <a:t>4</a:t>
            </a:fld>
            <a:endParaRPr lang="en-US" sz="1600" dirty="0"/>
          </a:p>
        </p:txBody>
      </p:sp>
    </p:spTree>
    <p:extLst>
      <p:ext uri="{BB962C8B-B14F-4D97-AF65-F5344CB8AC3E}">
        <p14:creationId xmlns:p14="http://schemas.microsoft.com/office/powerpoint/2010/main" val="404174508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D2EB4841-4E96-487D-ABC4-B5548C00F462}"/>
              </a:ext>
            </a:extLst>
          </p:cNvPr>
          <p:cNvCxnSpPr>
            <a:cxnSpLocks/>
          </p:cNvCxnSpPr>
          <p:nvPr/>
        </p:nvCxnSpPr>
        <p:spPr>
          <a:xfrm>
            <a:off x="2" y="6172200"/>
            <a:ext cx="9144001"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4FA1DC61-98B9-4D2E-95B3-4BE126C9E1EA}"/>
              </a:ext>
            </a:extLst>
          </p:cNvPr>
          <p:cNvSpPr txBox="1"/>
          <p:nvPr/>
        </p:nvSpPr>
        <p:spPr>
          <a:xfrm>
            <a:off x="92140" y="6317931"/>
            <a:ext cx="3008174" cy="420564"/>
          </a:xfrm>
          <a:prstGeom prst="rect">
            <a:avLst/>
          </a:prstGeom>
          <a:noFill/>
        </p:spPr>
        <p:txBody>
          <a:bodyPr wrap="square" rtlCol="0">
            <a:spAutoFit/>
          </a:bodyPr>
          <a:lstStyle/>
          <a:p>
            <a:pPr algn="ctr"/>
            <a:r>
              <a:rPr lang="en-US" sz="2133" dirty="0">
                <a:solidFill>
                  <a:schemeClr val="bg2">
                    <a:lumMod val="25000"/>
                  </a:schemeClr>
                </a:solidFill>
              </a:rPr>
              <a:t>Agile Brains Consulting</a:t>
            </a:r>
          </a:p>
        </p:txBody>
      </p:sp>
      <p:sp>
        <p:nvSpPr>
          <p:cNvPr id="5" name="TextBox 4">
            <a:extLst>
              <a:ext uri="{FF2B5EF4-FFF2-40B4-BE49-F238E27FC236}">
                <a16:creationId xmlns:a16="http://schemas.microsoft.com/office/drawing/2014/main" id="{DB8D0BBB-5988-46AA-9EAD-707B6004C7B9}"/>
              </a:ext>
            </a:extLst>
          </p:cNvPr>
          <p:cNvSpPr txBox="1"/>
          <p:nvPr/>
        </p:nvSpPr>
        <p:spPr>
          <a:xfrm>
            <a:off x="2636042" y="6490035"/>
            <a:ext cx="4393407" cy="415806"/>
          </a:xfrm>
          <a:prstGeom prst="rect">
            <a:avLst/>
          </a:prstGeom>
          <a:noFill/>
        </p:spPr>
        <p:txBody>
          <a:bodyPr wrap="square" rtlCol="0">
            <a:spAutoFit/>
          </a:bodyPr>
          <a:lstStyle/>
          <a:p>
            <a:pPr algn="ctr"/>
            <a:r>
              <a:rPr lang="en-US" sz="1051" dirty="0">
                <a:solidFill>
                  <a:schemeClr val="bg2">
                    <a:lumMod val="50000"/>
                  </a:schemeClr>
                </a:solidFill>
              </a:rPr>
              <a:t>©Agile Brains Consulting Inc. All rights reserved. Not to be reproduced without prior written consent.</a:t>
            </a:r>
          </a:p>
        </p:txBody>
      </p:sp>
      <p:pic>
        <p:nvPicPr>
          <p:cNvPr id="6" name="Picture 5" descr="A close up of a sign&#10;&#10;Description generated with high confidence">
            <a:extLst>
              <a:ext uri="{FF2B5EF4-FFF2-40B4-BE49-F238E27FC236}">
                <a16:creationId xmlns:a16="http://schemas.microsoft.com/office/drawing/2014/main" id="{62ED1D3C-94ED-4E66-AC1F-BA34BDBDD45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5738" y="6273801"/>
            <a:ext cx="407193" cy="542924"/>
          </a:xfrm>
          <a:prstGeom prst="rect">
            <a:avLst/>
          </a:prstGeom>
        </p:spPr>
      </p:pic>
      <p:pic>
        <p:nvPicPr>
          <p:cNvPr id="7" name="Picture 6">
            <a:extLst>
              <a:ext uri="{FF2B5EF4-FFF2-40B4-BE49-F238E27FC236}">
                <a16:creationId xmlns:a16="http://schemas.microsoft.com/office/drawing/2014/main" id="{7B32E106-9E99-4EB7-9524-D39048EF644E}"/>
              </a:ext>
            </a:extLst>
          </p:cNvPr>
          <p:cNvPicPr>
            <a:picLocks noChangeAspect="1"/>
          </p:cNvPicPr>
          <p:nvPr/>
        </p:nvPicPr>
        <p:blipFill rotWithShape="1">
          <a:blip r:embed="rId3">
            <a:extLst>
              <a:ext uri="{28A0092B-C50C-407E-A947-70E740481C1C}">
                <a14:useLocalDpi xmlns:a14="http://schemas.microsoft.com/office/drawing/2010/main" val="0"/>
              </a:ext>
            </a:extLst>
          </a:blip>
          <a:srcRect t="26736" b="30906"/>
          <a:stretch/>
        </p:blipFill>
        <p:spPr>
          <a:xfrm>
            <a:off x="7474166" y="6252638"/>
            <a:ext cx="975870" cy="551155"/>
          </a:xfrm>
          <a:prstGeom prst="rect">
            <a:avLst/>
          </a:prstGeom>
        </p:spPr>
      </p:pic>
      <p:sp>
        <p:nvSpPr>
          <p:cNvPr id="8" name="Slide Number Placeholder 102">
            <a:extLst>
              <a:ext uri="{FF2B5EF4-FFF2-40B4-BE49-F238E27FC236}">
                <a16:creationId xmlns:a16="http://schemas.microsoft.com/office/drawing/2014/main" id="{A00F2676-DEAE-461D-80E3-9CE7EC56B906}"/>
              </a:ext>
            </a:extLst>
          </p:cNvPr>
          <p:cNvSpPr txBox="1">
            <a:spLocks/>
          </p:cNvSpPr>
          <p:nvPr/>
        </p:nvSpPr>
        <p:spPr>
          <a:xfrm>
            <a:off x="6869720" y="6356354"/>
            <a:ext cx="2133600" cy="365125"/>
          </a:xfrm>
          <a:prstGeom prst="rect">
            <a:avLst/>
          </a:prstGeom>
        </p:spPr>
        <p:txBody>
          <a:bodyPr vert="horz" lIns="121920" tIns="60960" rIns="121920" bIns="6096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04198DC-2EF7-4B34-A789-AD3A4CDEBD28}" type="slidenum">
              <a:rPr lang="en-US" sz="1600"/>
              <a:pPr/>
              <a:t>40</a:t>
            </a:fld>
            <a:endParaRPr lang="en-US" sz="1600" dirty="0"/>
          </a:p>
        </p:txBody>
      </p:sp>
      <p:pic>
        <p:nvPicPr>
          <p:cNvPr id="9" name="Picture 8" descr="devopsjenkins.png"/>
          <p:cNvPicPr>
            <a:picLocks noChangeAspect="1"/>
          </p:cNvPicPr>
          <p:nvPr/>
        </p:nvPicPr>
        <p:blipFill>
          <a:blip r:embed="rId4"/>
          <a:stretch>
            <a:fillRect/>
          </a:stretch>
        </p:blipFill>
        <p:spPr>
          <a:xfrm>
            <a:off x="0" y="590550"/>
            <a:ext cx="9144000" cy="4279692"/>
          </a:xfrm>
          <a:prstGeom prst="rect">
            <a:avLst/>
          </a:prstGeom>
        </p:spPr>
      </p:pic>
    </p:spTree>
    <p:extLst>
      <p:ext uri="{BB962C8B-B14F-4D97-AF65-F5344CB8AC3E}">
        <p14:creationId xmlns:p14="http://schemas.microsoft.com/office/powerpoint/2010/main" val="128150600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D2EB4841-4E96-487D-ABC4-B5548C00F462}"/>
              </a:ext>
            </a:extLst>
          </p:cNvPr>
          <p:cNvCxnSpPr>
            <a:cxnSpLocks/>
          </p:cNvCxnSpPr>
          <p:nvPr/>
        </p:nvCxnSpPr>
        <p:spPr>
          <a:xfrm>
            <a:off x="2" y="6172200"/>
            <a:ext cx="9144001"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4FA1DC61-98B9-4D2E-95B3-4BE126C9E1EA}"/>
              </a:ext>
            </a:extLst>
          </p:cNvPr>
          <p:cNvSpPr txBox="1"/>
          <p:nvPr/>
        </p:nvSpPr>
        <p:spPr>
          <a:xfrm>
            <a:off x="92140" y="6317931"/>
            <a:ext cx="3008174" cy="420564"/>
          </a:xfrm>
          <a:prstGeom prst="rect">
            <a:avLst/>
          </a:prstGeom>
          <a:noFill/>
        </p:spPr>
        <p:txBody>
          <a:bodyPr wrap="square" rtlCol="0">
            <a:spAutoFit/>
          </a:bodyPr>
          <a:lstStyle/>
          <a:p>
            <a:pPr algn="ctr"/>
            <a:r>
              <a:rPr lang="en-US" sz="2133" dirty="0">
                <a:solidFill>
                  <a:schemeClr val="bg2">
                    <a:lumMod val="25000"/>
                  </a:schemeClr>
                </a:solidFill>
              </a:rPr>
              <a:t>Agile Brains Consulting</a:t>
            </a:r>
          </a:p>
        </p:txBody>
      </p:sp>
      <p:sp>
        <p:nvSpPr>
          <p:cNvPr id="5" name="TextBox 4">
            <a:extLst>
              <a:ext uri="{FF2B5EF4-FFF2-40B4-BE49-F238E27FC236}">
                <a16:creationId xmlns:a16="http://schemas.microsoft.com/office/drawing/2014/main" id="{DB8D0BBB-5988-46AA-9EAD-707B6004C7B9}"/>
              </a:ext>
            </a:extLst>
          </p:cNvPr>
          <p:cNvSpPr txBox="1"/>
          <p:nvPr/>
        </p:nvSpPr>
        <p:spPr>
          <a:xfrm>
            <a:off x="2636042" y="6490035"/>
            <a:ext cx="4393407" cy="415806"/>
          </a:xfrm>
          <a:prstGeom prst="rect">
            <a:avLst/>
          </a:prstGeom>
          <a:noFill/>
        </p:spPr>
        <p:txBody>
          <a:bodyPr wrap="square" rtlCol="0">
            <a:spAutoFit/>
          </a:bodyPr>
          <a:lstStyle/>
          <a:p>
            <a:pPr algn="ctr"/>
            <a:r>
              <a:rPr lang="en-US" sz="1051" dirty="0">
                <a:solidFill>
                  <a:schemeClr val="bg2">
                    <a:lumMod val="50000"/>
                  </a:schemeClr>
                </a:solidFill>
              </a:rPr>
              <a:t>©Agile Brains Consulting Inc. All rights reserved. Not to be reproduced without prior written consent.</a:t>
            </a:r>
          </a:p>
        </p:txBody>
      </p:sp>
      <p:pic>
        <p:nvPicPr>
          <p:cNvPr id="6" name="Picture 5" descr="A close up of a sign&#10;&#10;Description generated with high confidence">
            <a:extLst>
              <a:ext uri="{FF2B5EF4-FFF2-40B4-BE49-F238E27FC236}">
                <a16:creationId xmlns:a16="http://schemas.microsoft.com/office/drawing/2014/main" id="{62ED1D3C-94ED-4E66-AC1F-BA34BDBDD45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5738" y="6273801"/>
            <a:ext cx="407193" cy="542924"/>
          </a:xfrm>
          <a:prstGeom prst="rect">
            <a:avLst/>
          </a:prstGeom>
        </p:spPr>
      </p:pic>
      <p:pic>
        <p:nvPicPr>
          <p:cNvPr id="7" name="Picture 6">
            <a:extLst>
              <a:ext uri="{FF2B5EF4-FFF2-40B4-BE49-F238E27FC236}">
                <a16:creationId xmlns:a16="http://schemas.microsoft.com/office/drawing/2014/main" id="{7B32E106-9E99-4EB7-9524-D39048EF644E}"/>
              </a:ext>
            </a:extLst>
          </p:cNvPr>
          <p:cNvPicPr>
            <a:picLocks noChangeAspect="1"/>
          </p:cNvPicPr>
          <p:nvPr/>
        </p:nvPicPr>
        <p:blipFill rotWithShape="1">
          <a:blip r:embed="rId3">
            <a:extLst>
              <a:ext uri="{28A0092B-C50C-407E-A947-70E740481C1C}">
                <a14:useLocalDpi xmlns:a14="http://schemas.microsoft.com/office/drawing/2010/main" val="0"/>
              </a:ext>
            </a:extLst>
          </a:blip>
          <a:srcRect t="26736" b="30906"/>
          <a:stretch/>
        </p:blipFill>
        <p:spPr>
          <a:xfrm>
            <a:off x="7474166" y="6252638"/>
            <a:ext cx="975870" cy="551155"/>
          </a:xfrm>
          <a:prstGeom prst="rect">
            <a:avLst/>
          </a:prstGeom>
        </p:spPr>
      </p:pic>
      <p:sp>
        <p:nvSpPr>
          <p:cNvPr id="8" name="Slide Number Placeholder 102">
            <a:extLst>
              <a:ext uri="{FF2B5EF4-FFF2-40B4-BE49-F238E27FC236}">
                <a16:creationId xmlns:a16="http://schemas.microsoft.com/office/drawing/2014/main" id="{A00F2676-DEAE-461D-80E3-9CE7EC56B906}"/>
              </a:ext>
            </a:extLst>
          </p:cNvPr>
          <p:cNvSpPr txBox="1">
            <a:spLocks/>
          </p:cNvSpPr>
          <p:nvPr/>
        </p:nvSpPr>
        <p:spPr>
          <a:xfrm>
            <a:off x="6869720" y="6356354"/>
            <a:ext cx="2133600" cy="365125"/>
          </a:xfrm>
          <a:prstGeom prst="rect">
            <a:avLst/>
          </a:prstGeom>
        </p:spPr>
        <p:txBody>
          <a:bodyPr vert="horz" lIns="121920" tIns="60960" rIns="121920" bIns="6096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04198DC-2EF7-4B34-A789-AD3A4CDEBD28}" type="slidenum">
              <a:rPr lang="en-US" sz="1600"/>
              <a:pPr/>
              <a:t>41</a:t>
            </a:fld>
            <a:endParaRPr lang="en-US" sz="1600" dirty="0"/>
          </a:p>
        </p:txBody>
      </p:sp>
      <p:sp>
        <p:nvSpPr>
          <p:cNvPr id="9" name="Rectangle 8"/>
          <p:cNvSpPr/>
          <p:nvPr/>
        </p:nvSpPr>
        <p:spPr>
          <a:xfrm>
            <a:off x="762000" y="743744"/>
            <a:ext cx="6934200" cy="400110"/>
          </a:xfrm>
          <a:prstGeom prst="rect">
            <a:avLst/>
          </a:prstGeom>
        </p:spPr>
        <p:txBody>
          <a:bodyPr wrap="square">
            <a:spAutoFit/>
          </a:bodyPr>
          <a:lstStyle/>
          <a:p>
            <a:r>
              <a:rPr lang="en-US" sz="2000" b="1" dirty="0">
                <a:latin typeface="+mj-lt"/>
              </a:rPr>
              <a:t>Jenkins: Introduction - Jenkins Architecture </a:t>
            </a:r>
            <a:endParaRPr lang="en-IN" sz="2000" dirty="0">
              <a:latin typeface="+mj-lt"/>
            </a:endParaRPr>
          </a:p>
        </p:txBody>
      </p:sp>
      <p:pic>
        <p:nvPicPr>
          <p:cNvPr id="10" name="Picture 9" descr="8.-jenkins-for-java-world.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5096" y="1311774"/>
            <a:ext cx="4531797" cy="4250826"/>
          </a:xfrm>
          <a:prstGeom prst="rect">
            <a:avLst/>
          </a:prstGeom>
        </p:spPr>
      </p:pic>
    </p:spTree>
    <p:extLst>
      <p:ext uri="{BB962C8B-B14F-4D97-AF65-F5344CB8AC3E}">
        <p14:creationId xmlns:p14="http://schemas.microsoft.com/office/powerpoint/2010/main" val="128150600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7D7789-77D0-1D4C-9BDC-D43580C9A423}"/>
              </a:ext>
            </a:extLst>
          </p:cNvPr>
          <p:cNvSpPr>
            <a:spLocks noGrp="1"/>
          </p:cNvSpPr>
          <p:nvPr>
            <p:ph type="title"/>
          </p:nvPr>
        </p:nvSpPr>
        <p:spPr/>
        <p:txBody>
          <a:bodyPr/>
          <a:lstStyle/>
          <a:p>
            <a:r>
              <a:rPr lang="en-US" dirty="0"/>
              <a:t>Deploy Jenkins in Kubernetes</a:t>
            </a:r>
          </a:p>
        </p:txBody>
      </p:sp>
      <p:sp>
        <p:nvSpPr>
          <p:cNvPr id="4" name="Rectangle 3">
            <a:extLst>
              <a:ext uri="{FF2B5EF4-FFF2-40B4-BE49-F238E27FC236}">
                <a16:creationId xmlns:a16="http://schemas.microsoft.com/office/drawing/2014/main" id="{84AEBA09-3F18-CA4F-8DDF-8D9F5CF4EF3A}"/>
              </a:ext>
            </a:extLst>
          </p:cNvPr>
          <p:cNvSpPr/>
          <p:nvPr/>
        </p:nvSpPr>
        <p:spPr>
          <a:xfrm>
            <a:off x="318356" y="2924944"/>
            <a:ext cx="8435280" cy="923330"/>
          </a:xfrm>
          <a:prstGeom prst="rect">
            <a:avLst/>
          </a:prstGeom>
        </p:spPr>
        <p:txBody>
          <a:bodyPr wrap="square">
            <a:spAutoFit/>
          </a:bodyPr>
          <a:lstStyle/>
          <a:p>
            <a:r>
              <a:rPr lang="en-US" dirty="0">
                <a:hlinkClick r:id="rId2"/>
              </a:rPr>
              <a:t>https://medium.com/containerum/configuring-ci-cd-on-kubernetes-with-jenkins-89eab7234270</a:t>
            </a:r>
            <a:endParaRPr lang="en-US" dirty="0"/>
          </a:p>
          <a:p>
            <a:endParaRPr lang="en-US" dirty="0"/>
          </a:p>
        </p:txBody>
      </p:sp>
      <p:sp>
        <p:nvSpPr>
          <p:cNvPr id="5" name="Rectangle 4">
            <a:extLst>
              <a:ext uri="{FF2B5EF4-FFF2-40B4-BE49-F238E27FC236}">
                <a16:creationId xmlns:a16="http://schemas.microsoft.com/office/drawing/2014/main" id="{635AEABC-3C39-4440-9ACB-ACFD4BE5EC16}"/>
              </a:ext>
            </a:extLst>
          </p:cNvPr>
          <p:cNvSpPr/>
          <p:nvPr/>
        </p:nvSpPr>
        <p:spPr>
          <a:xfrm>
            <a:off x="251520" y="4221088"/>
            <a:ext cx="8568952" cy="646331"/>
          </a:xfrm>
          <a:prstGeom prst="rect">
            <a:avLst/>
          </a:prstGeom>
        </p:spPr>
        <p:txBody>
          <a:bodyPr wrap="square">
            <a:spAutoFit/>
          </a:bodyPr>
          <a:lstStyle/>
          <a:p>
            <a:r>
              <a:rPr lang="en-US" dirty="0">
                <a:hlinkClick r:id="rId3"/>
              </a:rPr>
              <a:t>https://kubernetes.io/blog/2018/04/30/zero-downtime-deployment-kubernetes-jenkins/</a:t>
            </a:r>
            <a:endParaRPr lang="en-US" dirty="0"/>
          </a:p>
          <a:p>
            <a:endParaRPr lang="en-US" dirty="0"/>
          </a:p>
        </p:txBody>
      </p:sp>
    </p:spTree>
    <p:extLst>
      <p:ext uri="{BB962C8B-B14F-4D97-AF65-F5344CB8AC3E}">
        <p14:creationId xmlns:p14="http://schemas.microsoft.com/office/powerpoint/2010/main" val="18645239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026"/>
        <p:cNvGrpSpPr/>
        <p:nvPr/>
      </p:nvGrpSpPr>
      <p:grpSpPr>
        <a:xfrm>
          <a:off x="0" y="0"/>
          <a:ext cx="0" cy="0"/>
          <a:chOff x="0" y="0"/>
          <a:chExt cx="0" cy="0"/>
        </a:xfrm>
      </p:grpSpPr>
      <p:sp>
        <p:nvSpPr>
          <p:cNvPr id="2027" name="Google Shape;2027;p273"/>
          <p:cNvSpPr txBox="1">
            <a:spLocks noGrp="1"/>
          </p:cNvSpPr>
          <p:nvPr>
            <p:ph type="title"/>
          </p:nvPr>
        </p:nvSpPr>
        <p:spPr>
          <a:xfrm>
            <a:off x="1614488" y="365129"/>
            <a:ext cx="5915025" cy="1158900"/>
          </a:xfrm>
          <a:prstGeom prst="rect">
            <a:avLst/>
          </a:prstGeom>
          <a:noFill/>
          <a:ln>
            <a:noFill/>
          </a:ln>
        </p:spPr>
        <p:txBody>
          <a:bodyPr spcFirstLastPara="1" vert="horz" wrap="square" lIns="91425" tIns="45700" rIns="91425" bIns="45700" rtlCol="0" anchor="ctr" anchorCtr="0">
            <a:noAutofit/>
          </a:bodyPr>
          <a:lstStyle/>
          <a:p>
            <a:pPr>
              <a:spcBef>
                <a:spcPts val="0"/>
              </a:spcBef>
              <a:buClr>
                <a:schemeClr val="accent3"/>
              </a:buClr>
              <a:buSzPts val="2400"/>
            </a:pPr>
            <a:r>
              <a:rPr lang="en-US" sz="2400" b="1">
                <a:solidFill>
                  <a:srgbClr val="000000"/>
                </a:solidFill>
                <a:latin typeface="Calibri"/>
                <a:ea typeface="Calibri"/>
                <a:cs typeface="Calibri"/>
                <a:sym typeface="Calibri"/>
              </a:rPr>
              <a:t>$ kubectl rollout undo &lt;deployment&gt;</a:t>
            </a:r>
            <a:endParaRPr sz="2400" b="1">
              <a:solidFill>
                <a:srgbClr val="000000"/>
              </a:solidFill>
              <a:latin typeface="Calibri"/>
              <a:ea typeface="Calibri"/>
              <a:cs typeface="Calibri"/>
              <a:sym typeface="Calibri"/>
            </a:endParaRPr>
          </a:p>
        </p:txBody>
      </p:sp>
      <p:pic>
        <p:nvPicPr>
          <p:cNvPr id="2028" name="Google Shape;2028;p273"/>
          <p:cNvPicPr preferRelativeResize="0"/>
          <p:nvPr/>
        </p:nvPicPr>
        <p:blipFill rotWithShape="1">
          <a:blip r:embed="rId3">
            <a:alphaModFix/>
          </a:blip>
          <a:srcRect/>
          <a:stretch/>
        </p:blipFill>
        <p:spPr>
          <a:xfrm>
            <a:off x="1143000" y="1371602"/>
            <a:ext cx="6858000" cy="3776263"/>
          </a:xfrm>
          <a:prstGeom prst="rect">
            <a:avLst/>
          </a:prstGeom>
          <a:noFill/>
          <a:ln>
            <a:noFill/>
          </a:ln>
        </p:spPr>
      </p:pic>
      <p:sp>
        <p:nvSpPr>
          <p:cNvPr id="2029" name="Google Shape;2029;p273"/>
          <p:cNvSpPr txBox="1"/>
          <p:nvPr/>
        </p:nvSpPr>
        <p:spPr>
          <a:xfrm>
            <a:off x="1771650" y="5257800"/>
            <a:ext cx="4644675" cy="685800"/>
          </a:xfrm>
          <a:prstGeom prst="rect">
            <a:avLst/>
          </a:prstGeom>
          <a:noFill/>
          <a:ln>
            <a:noFill/>
          </a:ln>
        </p:spPr>
        <p:txBody>
          <a:bodyPr spcFirstLastPara="1" wrap="square" lIns="91425" tIns="45700" rIns="91425" bIns="45700" anchor="t" anchorCtr="0">
            <a:noAutofit/>
          </a:bodyPr>
          <a:lstStyle/>
          <a:p>
            <a:pPr>
              <a:buClr>
                <a:schemeClr val="dk1"/>
              </a:buClr>
              <a:buSzPts val="450"/>
            </a:pPr>
            <a:r>
              <a:rPr lang="en-US" b="1">
                <a:solidFill>
                  <a:schemeClr val="dk1"/>
                </a:solidFill>
                <a:latin typeface="Calibri"/>
                <a:ea typeface="Calibri"/>
                <a:cs typeface="Calibri"/>
                <a:sym typeface="Calibri"/>
              </a:rPr>
              <a:t>Note: </a:t>
            </a:r>
            <a:r>
              <a:rPr lang="en-US">
                <a:solidFill>
                  <a:schemeClr val="dk1"/>
                </a:solidFill>
                <a:latin typeface="Calibri"/>
                <a:ea typeface="Calibri"/>
                <a:cs typeface="Calibri"/>
                <a:sym typeface="Calibri"/>
              </a:rPr>
              <a:t>Rollbacks can also be also enacted with zero-downtime</a:t>
            </a:r>
            <a:endParaRPr sz="1400">
              <a:solidFill>
                <a:srgbClr val="000000"/>
              </a:solidFill>
              <a:latin typeface="Calibri"/>
              <a:ea typeface="Calibri"/>
              <a:cs typeface="Calibri"/>
              <a:sym typeface="Calibri"/>
            </a:endParaRPr>
          </a:p>
          <a:p>
            <a:pPr>
              <a:buClr>
                <a:schemeClr val="dk1"/>
              </a:buClr>
              <a:buSzPts val="450"/>
            </a:pPr>
            <a:endParaRPr>
              <a:solidFill>
                <a:schemeClr val="dk1"/>
              </a:solidFill>
              <a:latin typeface="Arial"/>
              <a:ea typeface="Arial"/>
              <a:cs typeface="Arial"/>
              <a:sym typeface="Arial"/>
            </a:endParaRPr>
          </a:p>
        </p:txBody>
      </p:sp>
      <p:cxnSp>
        <p:nvCxnSpPr>
          <p:cNvPr id="5" name="Straight Connector 4">
            <a:extLst>
              <a:ext uri="{FF2B5EF4-FFF2-40B4-BE49-F238E27FC236}">
                <a16:creationId xmlns:a16="http://schemas.microsoft.com/office/drawing/2014/main" id="{D2EB4841-4E96-487D-ABC4-B5548C00F462}"/>
              </a:ext>
            </a:extLst>
          </p:cNvPr>
          <p:cNvCxnSpPr>
            <a:cxnSpLocks/>
          </p:cNvCxnSpPr>
          <p:nvPr/>
        </p:nvCxnSpPr>
        <p:spPr>
          <a:xfrm>
            <a:off x="1" y="6172200"/>
            <a:ext cx="9144001"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FA1DC61-98B9-4D2E-95B3-4BE126C9E1EA}"/>
              </a:ext>
            </a:extLst>
          </p:cNvPr>
          <p:cNvSpPr txBox="1"/>
          <p:nvPr/>
        </p:nvSpPr>
        <p:spPr>
          <a:xfrm>
            <a:off x="92140" y="6317931"/>
            <a:ext cx="3008174" cy="420564"/>
          </a:xfrm>
          <a:prstGeom prst="rect">
            <a:avLst/>
          </a:prstGeom>
          <a:noFill/>
        </p:spPr>
        <p:txBody>
          <a:bodyPr wrap="square" rtlCol="0">
            <a:spAutoFit/>
          </a:bodyPr>
          <a:lstStyle/>
          <a:p>
            <a:pPr algn="ctr"/>
            <a:r>
              <a:rPr lang="en-US" sz="2133" dirty="0">
                <a:solidFill>
                  <a:schemeClr val="bg2">
                    <a:lumMod val="25000"/>
                  </a:schemeClr>
                </a:solidFill>
              </a:rPr>
              <a:t>Agile Brains Consulting</a:t>
            </a:r>
          </a:p>
        </p:txBody>
      </p:sp>
      <p:sp>
        <p:nvSpPr>
          <p:cNvPr id="7" name="TextBox 6">
            <a:extLst>
              <a:ext uri="{FF2B5EF4-FFF2-40B4-BE49-F238E27FC236}">
                <a16:creationId xmlns:a16="http://schemas.microsoft.com/office/drawing/2014/main" id="{DB8D0BBB-5988-46AA-9EAD-707B6004C7B9}"/>
              </a:ext>
            </a:extLst>
          </p:cNvPr>
          <p:cNvSpPr txBox="1"/>
          <p:nvPr/>
        </p:nvSpPr>
        <p:spPr>
          <a:xfrm>
            <a:off x="2636042" y="6490034"/>
            <a:ext cx="4393407" cy="415806"/>
          </a:xfrm>
          <a:prstGeom prst="rect">
            <a:avLst/>
          </a:prstGeom>
          <a:noFill/>
        </p:spPr>
        <p:txBody>
          <a:bodyPr wrap="square" rtlCol="0">
            <a:spAutoFit/>
          </a:bodyPr>
          <a:lstStyle/>
          <a:p>
            <a:pPr algn="ctr"/>
            <a:r>
              <a:rPr lang="en-US" sz="1051" dirty="0">
                <a:solidFill>
                  <a:schemeClr val="bg2">
                    <a:lumMod val="50000"/>
                  </a:schemeClr>
                </a:solidFill>
              </a:rPr>
              <a:t>©Agile Brains Consulting Inc. All rights reserved. Not to be reproduced without prior written consent.</a:t>
            </a:r>
          </a:p>
        </p:txBody>
      </p:sp>
      <p:pic>
        <p:nvPicPr>
          <p:cNvPr id="8" name="Picture 7" descr="A close up of a sign&#10;&#10;Description generated with high confidence">
            <a:extLst>
              <a:ext uri="{FF2B5EF4-FFF2-40B4-BE49-F238E27FC236}">
                <a16:creationId xmlns:a16="http://schemas.microsoft.com/office/drawing/2014/main" id="{62ED1D3C-94ED-4E66-AC1F-BA34BDBDD45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5738" y="6273801"/>
            <a:ext cx="407193" cy="542924"/>
          </a:xfrm>
          <a:prstGeom prst="rect">
            <a:avLst/>
          </a:prstGeom>
        </p:spPr>
      </p:pic>
      <p:pic>
        <p:nvPicPr>
          <p:cNvPr id="9" name="Picture 8">
            <a:extLst>
              <a:ext uri="{FF2B5EF4-FFF2-40B4-BE49-F238E27FC236}">
                <a16:creationId xmlns:a16="http://schemas.microsoft.com/office/drawing/2014/main" id="{7B32E106-9E99-4EB7-9524-D39048EF644E}"/>
              </a:ext>
            </a:extLst>
          </p:cNvPr>
          <p:cNvPicPr>
            <a:picLocks noChangeAspect="1"/>
          </p:cNvPicPr>
          <p:nvPr/>
        </p:nvPicPr>
        <p:blipFill rotWithShape="1">
          <a:blip r:embed="rId5">
            <a:extLst>
              <a:ext uri="{28A0092B-C50C-407E-A947-70E740481C1C}">
                <a14:useLocalDpi xmlns:a14="http://schemas.microsoft.com/office/drawing/2010/main" val="0"/>
              </a:ext>
            </a:extLst>
          </a:blip>
          <a:srcRect t="26736" b="30906"/>
          <a:stretch/>
        </p:blipFill>
        <p:spPr>
          <a:xfrm>
            <a:off x="7474166" y="6252636"/>
            <a:ext cx="975870" cy="551155"/>
          </a:xfrm>
          <a:prstGeom prst="rect">
            <a:avLst/>
          </a:prstGeom>
        </p:spPr>
      </p:pic>
      <p:sp>
        <p:nvSpPr>
          <p:cNvPr id="10" name="Slide Number Placeholder 102">
            <a:extLst>
              <a:ext uri="{FF2B5EF4-FFF2-40B4-BE49-F238E27FC236}">
                <a16:creationId xmlns:a16="http://schemas.microsoft.com/office/drawing/2014/main" id="{A00F2676-DEAE-461D-80E3-9CE7EC56B906}"/>
              </a:ext>
            </a:extLst>
          </p:cNvPr>
          <p:cNvSpPr txBox="1">
            <a:spLocks/>
          </p:cNvSpPr>
          <p:nvPr/>
        </p:nvSpPr>
        <p:spPr>
          <a:xfrm>
            <a:off x="6869720" y="6356352"/>
            <a:ext cx="2133600" cy="365125"/>
          </a:xfrm>
          <a:prstGeom prst="rect">
            <a:avLst/>
          </a:prstGeom>
        </p:spPr>
        <p:txBody>
          <a:bodyPr vert="horz" lIns="121920" tIns="60960" rIns="121920" bIns="6096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04198DC-2EF7-4B34-A789-AD3A4CDEBD28}" type="slidenum">
              <a:rPr lang="en-US" sz="1600"/>
              <a:pPr/>
              <a:t>5</a:t>
            </a:fld>
            <a:endParaRPr lang="en-US" sz="1600" dirty="0"/>
          </a:p>
        </p:txBody>
      </p:sp>
    </p:spTree>
    <p:extLst>
      <p:ext uri="{BB962C8B-B14F-4D97-AF65-F5344CB8AC3E}">
        <p14:creationId xmlns:p14="http://schemas.microsoft.com/office/powerpoint/2010/main" val="26187823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033"/>
        <p:cNvGrpSpPr/>
        <p:nvPr/>
      </p:nvGrpSpPr>
      <p:grpSpPr>
        <a:xfrm>
          <a:off x="0" y="0"/>
          <a:ext cx="0" cy="0"/>
          <a:chOff x="0" y="0"/>
          <a:chExt cx="0" cy="0"/>
        </a:xfrm>
      </p:grpSpPr>
      <p:pic>
        <p:nvPicPr>
          <p:cNvPr id="2034" name="Google Shape;2034;p274"/>
          <p:cNvPicPr preferRelativeResize="0"/>
          <p:nvPr/>
        </p:nvPicPr>
        <p:blipFill rotWithShape="1">
          <a:blip r:embed="rId3">
            <a:alphaModFix/>
          </a:blip>
          <a:srcRect/>
          <a:stretch/>
        </p:blipFill>
        <p:spPr>
          <a:xfrm>
            <a:off x="1371600" y="106438"/>
            <a:ext cx="6472422" cy="5969228"/>
          </a:xfrm>
          <a:prstGeom prst="rect">
            <a:avLst/>
          </a:prstGeom>
          <a:noFill/>
          <a:ln>
            <a:noFill/>
          </a:ln>
        </p:spPr>
      </p:pic>
      <p:cxnSp>
        <p:nvCxnSpPr>
          <p:cNvPr id="3" name="Straight Connector 2">
            <a:extLst>
              <a:ext uri="{FF2B5EF4-FFF2-40B4-BE49-F238E27FC236}">
                <a16:creationId xmlns:a16="http://schemas.microsoft.com/office/drawing/2014/main" id="{D2EB4841-4E96-487D-ABC4-B5548C00F462}"/>
              </a:ext>
            </a:extLst>
          </p:cNvPr>
          <p:cNvCxnSpPr>
            <a:cxnSpLocks/>
          </p:cNvCxnSpPr>
          <p:nvPr/>
        </p:nvCxnSpPr>
        <p:spPr>
          <a:xfrm>
            <a:off x="1" y="6172200"/>
            <a:ext cx="9144001"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4FA1DC61-98B9-4D2E-95B3-4BE126C9E1EA}"/>
              </a:ext>
            </a:extLst>
          </p:cNvPr>
          <p:cNvSpPr txBox="1"/>
          <p:nvPr/>
        </p:nvSpPr>
        <p:spPr>
          <a:xfrm>
            <a:off x="92140" y="6317931"/>
            <a:ext cx="3008174" cy="420564"/>
          </a:xfrm>
          <a:prstGeom prst="rect">
            <a:avLst/>
          </a:prstGeom>
          <a:noFill/>
        </p:spPr>
        <p:txBody>
          <a:bodyPr wrap="square" rtlCol="0">
            <a:spAutoFit/>
          </a:bodyPr>
          <a:lstStyle/>
          <a:p>
            <a:pPr algn="ctr"/>
            <a:r>
              <a:rPr lang="en-US" sz="2133" dirty="0">
                <a:solidFill>
                  <a:schemeClr val="bg2">
                    <a:lumMod val="25000"/>
                  </a:schemeClr>
                </a:solidFill>
              </a:rPr>
              <a:t>Agile Brains Consulting</a:t>
            </a:r>
          </a:p>
        </p:txBody>
      </p:sp>
      <p:sp>
        <p:nvSpPr>
          <p:cNvPr id="5" name="TextBox 4">
            <a:extLst>
              <a:ext uri="{FF2B5EF4-FFF2-40B4-BE49-F238E27FC236}">
                <a16:creationId xmlns:a16="http://schemas.microsoft.com/office/drawing/2014/main" id="{DB8D0BBB-5988-46AA-9EAD-707B6004C7B9}"/>
              </a:ext>
            </a:extLst>
          </p:cNvPr>
          <p:cNvSpPr txBox="1"/>
          <p:nvPr/>
        </p:nvSpPr>
        <p:spPr>
          <a:xfrm>
            <a:off x="2636042" y="6490034"/>
            <a:ext cx="4393407" cy="415806"/>
          </a:xfrm>
          <a:prstGeom prst="rect">
            <a:avLst/>
          </a:prstGeom>
          <a:noFill/>
        </p:spPr>
        <p:txBody>
          <a:bodyPr wrap="square" rtlCol="0">
            <a:spAutoFit/>
          </a:bodyPr>
          <a:lstStyle/>
          <a:p>
            <a:pPr algn="ctr"/>
            <a:r>
              <a:rPr lang="en-US" sz="1051" dirty="0">
                <a:solidFill>
                  <a:schemeClr val="bg2">
                    <a:lumMod val="50000"/>
                  </a:schemeClr>
                </a:solidFill>
              </a:rPr>
              <a:t>©Agile Brains Consulting Inc. All rights reserved. Not to be reproduced without prior written consent.</a:t>
            </a:r>
          </a:p>
        </p:txBody>
      </p:sp>
      <p:pic>
        <p:nvPicPr>
          <p:cNvPr id="6" name="Picture 5" descr="A close up of a sign&#10;&#10;Description generated with high confidence">
            <a:extLst>
              <a:ext uri="{FF2B5EF4-FFF2-40B4-BE49-F238E27FC236}">
                <a16:creationId xmlns:a16="http://schemas.microsoft.com/office/drawing/2014/main" id="{62ED1D3C-94ED-4E66-AC1F-BA34BDBDD45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5738" y="6273801"/>
            <a:ext cx="407193" cy="542924"/>
          </a:xfrm>
          <a:prstGeom prst="rect">
            <a:avLst/>
          </a:prstGeom>
        </p:spPr>
      </p:pic>
      <p:pic>
        <p:nvPicPr>
          <p:cNvPr id="7" name="Picture 6">
            <a:extLst>
              <a:ext uri="{FF2B5EF4-FFF2-40B4-BE49-F238E27FC236}">
                <a16:creationId xmlns:a16="http://schemas.microsoft.com/office/drawing/2014/main" id="{7B32E106-9E99-4EB7-9524-D39048EF644E}"/>
              </a:ext>
            </a:extLst>
          </p:cNvPr>
          <p:cNvPicPr>
            <a:picLocks noChangeAspect="1"/>
          </p:cNvPicPr>
          <p:nvPr/>
        </p:nvPicPr>
        <p:blipFill rotWithShape="1">
          <a:blip r:embed="rId5">
            <a:extLst>
              <a:ext uri="{28A0092B-C50C-407E-A947-70E740481C1C}">
                <a14:useLocalDpi xmlns:a14="http://schemas.microsoft.com/office/drawing/2010/main" val="0"/>
              </a:ext>
            </a:extLst>
          </a:blip>
          <a:srcRect t="26736" b="30906"/>
          <a:stretch/>
        </p:blipFill>
        <p:spPr>
          <a:xfrm>
            <a:off x="7474166" y="6252636"/>
            <a:ext cx="975870" cy="551155"/>
          </a:xfrm>
          <a:prstGeom prst="rect">
            <a:avLst/>
          </a:prstGeom>
        </p:spPr>
      </p:pic>
      <p:sp>
        <p:nvSpPr>
          <p:cNvPr id="8" name="Slide Number Placeholder 102">
            <a:extLst>
              <a:ext uri="{FF2B5EF4-FFF2-40B4-BE49-F238E27FC236}">
                <a16:creationId xmlns:a16="http://schemas.microsoft.com/office/drawing/2014/main" id="{A00F2676-DEAE-461D-80E3-9CE7EC56B906}"/>
              </a:ext>
            </a:extLst>
          </p:cNvPr>
          <p:cNvSpPr txBox="1">
            <a:spLocks/>
          </p:cNvSpPr>
          <p:nvPr/>
        </p:nvSpPr>
        <p:spPr>
          <a:xfrm>
            <a:off x="6869720" y="6356352"/>
            <a:ext cx="2133600" cy="365125"/>
          </a:xfrm>
          <a:prstGeom prst="rect">
            <a:avLst/>
          </a:prstGeom>
        </p:spPr>
        <p:txBody>
          <a:bodyPr vert="horz" lIns="121920" tIns="60960" rIns="121920" bIns="6096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04198DC-2EF7-4B34-A789-AD3A4CDEBD28}" type="slidenum">
              <a:rPr lang="en-US" sz="1600"/>
              <a:pPr/>
              <a:t>6</a:t>
            </a:fld>
            <a:endParaRPr lang="en-US" sz="1600" dirty="0"/>
          </a:p>
        </p:txBody>
      </p:sp>
    </p:spTree>
    <p:extLst>
      <p:ext uri="{BB962C8B-B14F-4D97-AF65-F5344CB8AC3E}">
        <p14:creationId xmlns:p14="http://schemas.microsoft.com/office/powerpoint/2010/main" val="15796082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038"/>
        <p:cNvGrpSpPr/>
        <p:nvPr/>
      </p:nvGrpSpPr>
      <p:grpSpPr>
        <a:xfrm>
          <a:off x="0" y="0"/>
          <a:ext cx="0" cy="0"/>
          <a:chOff x="0" y="0"/>
          <a:chExt cx="0" cy="0"/>
        </a:xfrm>
      </p:grpSpPr>
      <p:sp>
        <p:nvSpPr>
          <p:cNvPr id="2039" name="Google Shape;2039;p275"/>
          <p:cNvSpPr txBox="1"/>
          <p:nvPr/>
        </p:nvSpPr>
        <p:spPr>
          <a:xfrm>
            <a:off x="1485900" y="5176765"/>
            <a:ext cx="6115050" cy="1217100"/>
          </a:xfrm>
          <a:prstGeom prst="rect">
            <a:avLst/>
          </a:prstGeom>
          <a:noFill/>
          <a:ln>
            <a:noFill/>
          </a:ln>
        </p:spPr>
        <p:txBody>
          <a:bodyPr spcFirstLastPara="1" wrap="square" lIns="91425" tIns="45700" rIns="91425" bIns="45700" anchor="t" anchorCtr="0">
            <a:noAutofit/>
          </a:bodyPr>
          <a:lstStyle/>
          <a:p>
            <a:pPr>
              <a:buClr>
                <a:schemeClr val="dk1"/>
              </a:buClr>
              <a:buSzPts val="300"/>
            </a:pPr>
            <a:r>
              <a:rPr lang="en-US" sz="1200" b="1">
                <a:solidFill>
                  <a:schemeClr val="dk1"/>
                </a:solidFill>
                <a:latin typeface="Arial"/>
                <a:ea typeface="Arial"/>
                <a:cs typeface="Arial"/>
                <a:sym typeface="Arial"/>
              </a:rPr>
              <a:t>Note: </a:t>
            </a:r>
            <a:r>
              <a:rPr lang="en-US" sz="1200">
                <a:solidFill>
                  <a:schemeClr val="dk1"/>
                </a:solidFill>
                <a:latin typeface="Arial"/>
                <a:ea typeface="Arial"/>
                <a:cs typeface="Arial"/>
                <a:sym typeface="Arial"/>
              </a:rPr>
              <a:t>Rollbacks can also be also enacted with zero-downtime</a:t>
            </a:r>
            <a:endParaRPr/>
          </a:p>
          <a:p>
            <a:pPr>
              <a:buClr>
                <a:schemeClr val="dk1"/>
              </a:buClr>
              <a:buSzPts val="300"/>
            </a:pPr>
            <a:r>
              <a:rPr lang="en-US" sz="1200">
                <a:solidFill>
                  <a:schemeClr val="dk1"/>
                </a:solidFill>
                <a:latin typeface="Arial"/>
                <a:ea typeface="Arial"/>
                <a:cs typeface="Arial"/>
                <a:sym typeface="Arial"/>
              </a:rPr>
              <a:t>kubectl rollout status deployment nginx</a:t>
            </a:r>
            <a:endParaRPr sz="1200">
              <a:solidFill>
                <a:schemeClr val="dk1"/>
              </a:solidFill>
              <a:latin typeface="Arial"/>
              <a:ea typeface="Arial"/>
              <a:cs typeface="Arial"/>
              <a:sym typeface="Arial"/>
            </a:endParaRPr>
          </a:p>
          <a:p>
            <a:pPr>
              <a:buClr>
                <a:schemeClr val="dk1"/>
              </a:buClr>
              <a:buSzPts val="300"/>
            </a:pPr>
            <a:r>
              <a:rPr lang="en-US" sz="1200">
                <a:solidFill>
                  <a:schemeClr val="dk1"/>
                </a:solidFill>
                <a:latin typeface="Arial"/>
                <a:ea typeface="Arial"/>
                <a:cs typeface="Arial"/>
                <a:sym typeface="Arial"/>
              </a:rPr>
              <a:t>kubectl rollout history deployment nginx</a:t>
            </a:r>
            <a:endParaRPr sz="1200">
              <a:solidFill>
                <a:schemeClr val="dk1"/>
              </a:solidFill>
              <a:latin typeface="Arial"/>
              <a:ea typeface="Arial"/>
              <a:cs typeface="Arial"/>
              <a:sym typeface="Arial"/>
            </a:endParaRPr>
          </a:p>
          <a:p>
            <a:pPr>
              <a:buClr>
                <a:schemeClr val="dk1"/>
              </a:buClr>
              <a:buSzPts val="300"/>
            </a:pPr>
            <a:r>
              <a:rPr lang="en-US" sz="1200">
                <a:solidFill>
                  <a:schemeClr val="dk1"/>
                </a:solidFill>
                <a:latin typeface="Arial"/>
                <a:ea typeface="Arial"/>
                <a:cs typeface="Arial"/>
                <a:sym typeface="Arial"/>
              </a:rPr>
              <a:t>kubectl rollout history deployment/nginx --revision=3</a:t>
            </a:r>
            <a:endParaRPr/>
          </a:p>
          <a:p>
            <a:pPr>
              <a:buClr>
                <a:schemeClr val="dk1"/>
              </a:buClr>
              <a:buSzPts val="300"/>
            </a:pPr>
            <a:r>
              <a:rPr lang="en-US" sz="1200">
                <a:solidFill>
                  <a:schemeClr val="dk1"/>
                </a:solidFill>
                <a:latin typeface="Arial"/>
                <a:ea typeface="Arial"/>
                <a:cs typeface="Arial"/>
                <a:sym typeface="Arial"/>
              </a:rPr>
              <a:t>kubectl rollout undo deployment/nginx --to-revision &lt;num&gt;</a:t>
            </a:r>
            <a:endParaRPr/>
          </a:p>
        </p:txBody>
      </p:sp>
      <p:pic>
        <p:nvPicPr>
          <p:cNvPr id="2040" name="Google Shape;2040;p275"/>
          <p:cNvPicPr preferRelativeResize="0"/>
          <p:nvPr/>
        </p:nvPicPr>
        <p:blipFill rotWithShape="1">
          <a:blip r:embed="rId3">
            <a:alphaModFix/>
          </a:blip>
          <a:srcRect/>
          <a:stretch/>
        </p:blipFill>
        <p:spPr>
          <a:xfrm>
            <a:off x="1485900" y="79830"/>
            <a:ext cx="5968650" cy="5105400"/>
          </a:xfrm>
          <a:prstGeom prst="rect">
            <a:avLst/>
          </a:prstGeom>
          <a:noFill/>
          <a:ln>
            <a:noFill/>
          </a:ln>
        </p:spPr>
      </p:pic>
      <p:cxnSp>
        <p:nvCxnSpPr>
          <p:cNvPr id="4" name="Straight Connector 3">
            <a:extLst>
              <a:ext uri="{FF2B5EF4-FFF2-40B4-BE49-F238E27FC236}">
                <a16:creationId xmlns:a16="http://schemas.microsoft.com/office/drawing/2014/main" id="{D2EB4841-4E96-487D-ABC4-B5548C00F462}"/>
              </a:ext>
            </a:extLst>
          </p:cNvPr>
          <p:cNvCxnSpPr>
            <a:cxnSpLocks/>
          </p:cNvCxnSpPr>
          <p:nvPr/>
        </p:nvCxnSpPr>
        <p:spPr>
          <a:xfrm>
            <a:off x="1" y="6172200"/>
            <a:ext cx="9144001"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4FA1DC61-98B9-4D2E-95B3-4BE126C9E1EA}"/>
              </a:ext>
            </a:extLst>
          </p:cNvPr>
          <p:cNvSpPr txBox="1"/>
          <p:nvPr/>
        </p:nvSpPr>
        <p:spPr>
          <a:xfrm>
            <a:off x="92140" y="6317931"/>
            <a:ext cx="3008174" cy="420564"/>
          </a:xfrm>
          <a:prstGeom prst="rect">
            <a:avLst/>
          </a:prstGeom>
          <a:noFill/>
        </p:spPr>
        <p:txBody>
          <a:bodyPr wrap="square" rtlCol="0">
            <a:spAutoFit/>
          </a:bodyPr>
          <a:lstStyle/>
          <a:p>
            <a:pPr algn="ctr"/>
            <a:r>
              <a:rPr lang="en-US" sz="2133" dirty="0">
                <a:solidFill>
                  <a:schemeClr val="bg2">
                    <a:lumMod val="25000"/>
                  </a:schemeClr>
                </a:solidFill>
              </a:rPr>
              <a:t>Agile Brains Consulting</a:t>
            </a:r>
          </a:p>
        </p:txBody>
      </p:sp>
      <p:sp>
        <p:nvSpPr>
          <p:cNvPr id="6" name="TextBox 5">
            <a:extLst>
              <a:ext uri="{FF2B5EF4-FFF2-40B4-BE49-F238E27FC236}">
                <a16:creationId xmlns:a16="http://schemas.microsoft.com/office/drawing/2014/main" id="{DB8D0BBB-5988-46AA-9EAD-707B6004C7B9}"/>
              </a:ext>
            </a:extLst>
          </p:cNvPr>
          <p:cNvSpPr txBox="1"/>
          <p:nvPr/>
        </p:nvSpPr>
        <p:spPr>
          <a:xfrm>
            <a:off x="2636042" y="6490034"/>
            <a:ext cx="4393407" cy="415806"/>
          </a:xfrm>
          <a:prstGeom prst="rect">
            <a:avLst/>
          </a:prstGeom>
          <a:noFill/>
        </p:spPr>
        <p:txBody>
          <a:bodyPr wrap="square" rtlCol="0">
            <a:spAutoFit/>
          </a:bodyPr>
          <a:lstStyle/>
          <a:p>
            <a:pPr algn="ctr"/>
            <a:r>
              <a:rPr lang="en-US" sz="1051" dirty="0">
                <a:solidFill>
                  <a:schemeClr val="bg2">
                    <a:lumMod val="50000"/>
                  </a:schemeClr>
                </a:solidFill>
              </a:rPr>
              <a:t>©Agile Brains Consulting Inc. All rights reserved. Not to be reproduced without prior written consent.</a:t>
            </a:r>
          </a:p>
        </p:txBody>
      </p:sp>
      <p:pic>
        <p:nvPicPr>
          <p:cNvPr id="7" name="Picture 6" descr="A close up of a sign&#10;&#10;Description generated with high confidence">
            <a:extLst>
              <a:ext uri="{FF2B5EF4-FFF2-40B4-BE49-F238E27FC236}">
                <a16:creationId xmlns:a16="http://schemas.microsoft.com/office/drawing/2014/main" id="{62ED1D3C-94ED-4E66-AC1F-BA34BDBDD45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5738" y="6273801"/>
            <a:ext cx="407193" cy="542924"/>
          </a:xfrm>
          <a:prstGeom prst="rect">
            <a:avLst/>
          </a:prstGeom>
        </p:spPr>
      </p:pic>
      <p:pic>
        <p:nvPicPr>
          <p:cNvPr id="8" name="Picture 7">
            <a:extLst>
              <a:ext uri="{FF2B5EF4-FFF2-40B4-BE49-F238E27FC236}">
                <a16:creationId xmlns:a16="http://schemas.microsoft.com/office/drawing/2014/main" id="{7B32E106-9E99-4EB7-9524-D39048EF644E}"/>
              </a:ext>
            </a:extLst>
          </p:cNvPr>
          <p:cNvPicPr>
            <a:picLocks noChangeAspect="1"/>
          </p:cNvPicPr>
          <p:nvPr/>
        </p:nvPicPr>
        <p:blipFill rotWithShape="1">
          <a:blip r:embed="rId5">
            <a:extLst>
              <a:ext uri="{28A0092B-C50C-407E-A947-70E740481C1C}">
                <a14:useLocalDpi xmlns:a14="http://schemas.microsoft.com/office/drawing/2010/main" val="0"/>
              </a:ext>
            </a:extLst>
          </a:blip>
          <a:srcRect t="26736" b="30906"/>
          <a:stretch/>
        </p:blipFill>
        <p:spPr>
          <a:xfrm>
            <a:off x="7474166" y="6252636"/>
            <a:ext cx="975870" cy="551155"/>
          </a:xfrm>
          <a:prstGeom prst="rect">
            <a:avLst/>
          </a:prstGeom>
        </p:spPr>
      </p:pic>
      <p:sp>
        <p:nvSpPr>
          <p:cNvPr id="9" name="Slide Number Placeholder 102">
            <a:extLst>
              <a:ext uri="{FF2B5EF4-FFF2-40B4-BE49-F238E27FC236}">
                <a16:creationId xmlns:a16="http://schemas.microsoft.com/office/drawing/2014/main" id="{A00F2676-DEAE-461D-80E3-9CE7EC56B906}"/>
              </a:ext>
            </a:extLst>
          </p:cNvPr>
          <p:cNvSpPr txBox="1">
            <a:spLocks/>
          </p:cNvSpPr>
          <p:nvPr/>
        </p:nvSpPr>
        <p:spPr>
          <a:xfrm>
            <a:off x="6869720" y="6356352"/>
            <a:ext cx="2133600" cy="365125"/>
          </a:xfrm>
          <a:prstGeom prst="rect">
            <a:avLst/>
          </a:prstGeom>
        </p:spPr>
        <p:txBody>
          <a:bodyPr vert="horz" lIns="121920" tIns="60960" rIns="121920" bIns="6096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04198DC-2EF7-4B34-A789-AD3A4CDEBD28}" type="slidenum">
              <a:rPr lang="en-US" sz="1600"/>
              <a:pPr/>
              <a:t>7</a:t>
            </a:fld>
            <a:endParaRPr lang="en-US" sz="1600" dirty="0"/>
          </a:p>
        </p:txBody>
      </p:sp>
    </p:spTree>
    <p:extLst>
      <p:ext uri="{BB962C8B-B14F-4D97-AF65-F5344CB8AC3E}">
        <p14:creationId xmlns:p14="http://schemas.microsoft.com/office/powerpoint/2010/main" val="18025708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D2EB4841-4E96-487D-ABC4-B5548C00F462}"/>
              </a:ext>
            </a:extLst>
          </p:cNvPr>
          <p:cNvCxnSpPr>
            <a:cxnSpLocks/>
          </p:cNvCxnSpPr>
          <p:nvPr/>
        </p:nvCxnSpPr>
        <p:spPr>
          <a:xfrm>
            <a:off x="2" y="6172200"/>
            <a:ext cx="9144001"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4FA1DC61-98B9-4D2E-95B3-4BE126C9E1EA}"/>
              </a:ext>
            </a:extLst>
          </p:cNvPr>
          <p:cNvSpPr txBox="1"/>
          <p:nvPr/>
        </p:nvSpPr>
        <p:spPr>
          <a:xfrm>
            <a:off x="92140" y="6317931"/>
            <a:ext cx="3008174" cy="420564"/>
          </a:xfrm>
          <a:prstGeom prst="rect">
            <a:avLst/>
          </a:prstGeom>
          <a:noFill/>
        </p:spPr>
        <p:txBody>
          <a:bodyPr wrap="square" rtlCol="0">
            <a:spAutoFit/>
          </a:bodyPr>
          <a:lstStyle/>
          <a:p>
            <a:pPr algn="ctr"/>
            <a:r>
              <a:rPr lang="en-US" sz="2133" dirty="0">
                <a:solidFill>
                  <a:schemeClr val="bg2">
                    <a:lumMod val="25000"/>
                  </a:schemeClr>
                </a:solidFill>
              </a:rPr>
              <a:t>Agile Brains Consulting</a:t>
            </a:r>
          </a:p>
        </p:txBody>
      </p:sp>
      <p:sp>
        <p:nvSpPr>
          <p:cNvPr id="5" name="TextBox 4">
            <a:extLst>
              <a:ext uri="{FF2B5EF4-FFF2-40B4-BE49-F238E27FC236}">
                <a16:creationId xmlns:a16="http://schemas.microsoft.com/office/drawing/2014/main" id="{DB8D0BBB-5988-46AA-9EAD-707B6004C7B9}"/>
              </a:ext>
            </a:extLst>
          </p:cNvPr>
          <p:cNvSpPr txBox="1"/>
          <p:nvPr/>
        </p:nvSpPr>
        <p:spPr>
          <a:xfrm>
            <a:off x="2636042" y="6490035"/>
            <a:ext cx="4393407" cy="415806"/>
          </a:xfrm>
          <a:prstGeom prst="rect">
            <a:avLst/>
          </a:prstGeom>
          <a:noFill/>
        </p:spPr>
        <p:txBody>
          <a:bodyPr wrap="square" rtlCol="0">
            <a:spAutoFit/>
          </a:bodyPr>
          <a:lstStyle/>
          <a:p>
            <a:pPr algn="ctr"/>
            <a:r>
              <a:rPr lang="en-US" sz="1051" dirty="0">
                <a:solidFill>
                  <a:schemeClr val="bg2">
                    <a:lumMod val="50000"/>
                  </a:schemeClr>
                </a:solidFill>
              </a:rPr>
              <a:t>©Agile Brains Consulting Inc. All rights reserved. Not to be reproduced without prior written consent.</a:t>
            </a:r>
          </a:p>
        </p:txBody>
      </p:sp>
      <p:pic>
        <p:nvPicPr>
          <p:cNvPr id="6" name="Picture 5" descr="A close up of a sign&#10;&#10;Description generated with high confidence">
            <a:extLst>
              <a:ext uri="{FF2B5EF4-FFF2-40B4-BE49-F238E27FC236}">
                <a16:creationId xmlns:a16="http://schemas.microsoft.com/office/drawing/2014/main" id="{62ED1D3C-94ED-4E66-AC1F-BA34BDBDD45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5738" y="6273801"/>
            <a:ext cx="407193" cy="542924"/>
          </a:xfrm>
          <a:prstGeom prst="rect">
            <a:avLst/>
          </a:prstGeom>
        </p:spPr>
      </p:pic>
      <p:pic>
        <p:nvPicPr>
          <p:cNvPr id="7" name="Picture 6">
            <a:extLst>
              <a:ext uri="{FF2B5EF4-FFF2-40B4-BE49-F238E27FC236}">
                <a16:creationId xmlns:a16="http://schemas.microsoft.com/office/drawing/2014/main" id="{7B32E106-9E99-4EB7-9524-D39048EF644E}"/>
              </a:ext>
            </a:extLst>
          </p:cNvPr>
          <p:cNvPicPr>
            <a:picLocks noChangeAspect="1"/>
          </p:cNvPicPr>
          <p:nvPr/>
        </p:nvPicPr>
        <p:blipFill rotWithShape="1">
          <a:blip r:embed="rId3">
            <a:extLst>
              <a:ext uri="{28A0092B-C50C-407E-A947-70E740481C1C}">
                <a14:useLocalDpi xmlns:a14="http://schemas.microsoft.com/office/drawing/2010/main" val="0"/>
              </a:ext>
            </a:extLst>
          </a:blip>
          <a:srcRect t="26736" b="30906"/>
          <a:stretch/>
        </p:blipFill>
        <p:spPr>
          <a:xfrm>
            <a:off x="7474166" y="6252638"/>
            <a:ext cx="975870" cy="551155"/>
          </a:xfrm>
          <a:prstGeom prst="rect">
            <a:avLst/>
          </a:prstGeom>
        </p:spPr>
      </p:pic>
      <p:sp>
        <p:nvSpPr>
          <p:cNvPr id="8" name="Slide Number Placeholder 102">
            <a:extLst>
              <a:ext uri="{FF2B5EF4-FFF2-40B4-BE49-F238E27FC236}">
                <a16:creationId xmlns:a16="http://schemas.microsoft.com/office/drawing/2014/main" id="{A00F2676-DEAE-461D-80E3-9CE7EC56B906}"/>
              </a:ext>
            </a:extLst>
          </p:cNvPr>
          <p:cNvSpPr txBox="1">
            <a:spLocks/>
          </p:cNvSpPr>
          <p:nvPr/>
        </p:nvSpPr>
        <p:spPr>
          <a:xfrm>
            <a:off x="6869720" y="6356354"/>
            <a:ext cx="2133600" cy="365125"/>
          </a:xfrm>
          <a:prstGeom prst="rect">
            <a:avLst/>
          </a:prstGeom>
        </p:spPr>
        <p:txBody>
          <a:bodyPr vert="horz" lIns="121920" tIns="60960" rIns="121920" bIns="6096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04198DC-2EF7-4B34-A789-AD3A4CDEBD28}" type="slidenum">
              <a:rPr lang="en-US" sz="1600"/>
              <a:pPr/>
              <a:t>8</a:t>
            </a:fld>
            <a:endParaRPr lang="en-US" sz="1600" dirty="0"/>
          </a:p>
        </p:txBody>
      </p:sp>
      <p:sp>
        <p:nvSpPr>
          <p:cNvPr id="10" name="Title 1">
            <a:extLst>
              <a:ext uri="{FF2B5EF4-FFF2-40B4-BE49-F238E27FC236}">
                <a16:creationId xmlns:a16="http://schemas.microsoft.com/office/drawing/2014/main" id="{3BE89834-BD39-E245-B3F9-8249364136DD}"/>
              </a:ext>
            </a:extLst>
          </p:cNvPr>
          <p:cNvSpPr txBox="1">
            <a:spLocks/>
          </p:cNvSpPr>
          <p:nvPr/>
        </p:nvSpPr>
        <p:spPr>
          <a:xfrm>
            <a:off x="563337" y="2402806"/>
            <a:ext cx="8439983"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002060"/>
                </a:solidFill>
              </a:rPr>
              <a:t>Zero Downtime Scaling</a:t>
            </a:r>
          </a:p>
        </p:txBody>
      </p:sp>
    </p:spTree>
    <p:extLst>
      <p:ext uri="{BB962C8B-B14F-4D97-AF65-F5344CB8AC3E}">
        <p14:creationId xmlns:p14="http://schemas.microsoft.com/office/powerpoint/2010/main" val="27696292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76"/>
        <p:cNvGrpSpPr/>
        <p:nvPr/>
      </p:nvGrpSpPr>
      <p:grpSpPr>
        <a:xfrm>
          <a:off x="0" y="0"/>
          <a:ext cx="0" cy="0"/>
          <a:chOff x="0" y="0"/>
          <a:chExt cx="0" cy="0"/>
        </a:xfrm>
      </p:grpSpPr>
      <p:sp>
        <p:nvSpPr>
          <p:cNvPr id="1978" name="Google Shape;1978;p267"/>
          <p:cNvSpPr txBox="1">
            <a:spLocks noGrp="1"/>
          </p:cNvSpPr>
          <p:nvPr>
            <p:ph type="body" idx="1"/>
          </p:nvPr>
        </p:nvSpPr>
        <p:spPr>
          <a:xfrm>
            <a:off x="563336" y="1813855"/>
            <a:ext cx="5086086" cy="4191000"/>
          </a:xfrm>
          <a:prstGeom prst="rect">
            <a:avLst/>
          </a:prstGeom>
          <a:noFill/>
          <a:ln>
            <a:noFill/>
          </a:ln>
        </p:spPr>
        <p:txBody>
          <a:bodyPr spcFirstLastPara="1" vert="horz" wrap="square" lIns="91425" tIns="45700" rIns="91425" bIns="45700" rtlCol="0" anchor="t" anchorCtr="0">
            <a:noAutofit/>
          </a:bodyPr>
          <a:lstStyle/>
          <a:p>
            <a:pPr marL="457200" indent="-482600">
              <a:spcBef>
                <a:spcPts val="0"/>
              </a:spcBef>
              <a:buClr>
                <a:srgbClr val="000000"/>
              </a:buClr>
              <a:buSzPts val="2200"/>
              <a:buFont typeface="Noto Sans Symbols"/>
              <a:buChar char="▪"/>
            </a:pPr>
            <a:r>
              <a:rPr lang="en-US" sz="2200" dirty="0">
                <a:solidFill>
                  <a:schemeClr val="dk1"/>
                </a:solidFill>
                <a:latin typeface="Calibri"/>
                <a:ea typeface="Calibri"/>
                <a:cs typeface="Calibri"/>
                <a:sym typeface="Calibri"/>
              </a:rPr>
              <a:t>Accomplished by adjusting the number of replicas in a deployment</a:t>
            </a:r>
            <a:endParaRPr sz="2200" b="1" dirty="0">
              <a:solidFill>
                <a:schemeClr val="dk1"/>
              </a:solidFill>
              <a:latin typeface="Calibri"/>
              <a:ea typeface="Calibri"/>
              <a:cs typeface="Calibri"/>
              <a:sym typeface="Calibri"/>
            </a:endParaRPr>
          </a:p>
          <a:p>
            <a:pPr marL="457200" indent="-482600">
              <a:spcBef>
                <a:spcPts val="600"/>
              </a:spcBef>
              <a:buClr>
                <a:srgbClr val="000000"/>
              </a:buClr>
              <a:buSzPts val="2200"/>
              <a:buFont typeface="Noto Sans Symbols"/>
              <a:buChar char="▪"/>
            </a:pPr>
            <a:r>
              <a:rPr lang="en-US" sz="2200" dirty="0">
                <a:solidFill>
                  <a:schemeClr val="dk1"/>
                </a:solidFill>
                <a:latin typeface="Calibri"/>
                <a:ea typeface="Calibri"/>
                <a:cs typeface="Calibri"/>
                <a:sym typeface="Calibri"/>
              </a:rPr>
              <a:t>Accommodates both scaling up and scaling down to a minimum of 0</a:t>
            </a:r>
            <a:endParaRPr sz="2200" b="1" dirty="0">
              <a:solidFill>
                <a:schemeClr val="dk1"/>
              </a:solidFill>
              <a:latin typeface="Calibri"/>
              <a:ea typeface="Calibri"/>
              <a:cs typeface="Calibri"/>
              <a:sym typeface="Calibri"/>
            </a:endParaRPr>
          </a:p>
          <a:p>
            <a:pPr marL="457200" indent="-482600">
              <a:spcBef>
                <a:spcPts val="600"/>
              </a:spcBef>
              <a:buClr>
                <a:srgbClr val="000000"/>
              </a:buClr>
              <a:buSzPts val="2200"/>
              <a:buFont typeface="Noto Sans Symbols"/>
              <a:buChar char="▪"/>
            </a:pPr>
            <a:r>
              <a:rPr lang="en-US" sz="2200" dirty="0">
                <a:solidFill>
                  <a:schemeClr val="dk1"/>
                </a:solidFill>
                <a:latin typeface="Calibri"/>
                <a:ea typeface="Calibri"/>
                <a:cs typeface="Calibri"/>
                <a:sym typeface="Calibri"/>
              </a:rPr>
              <a:t>Traffic is automatically sent to newly created instances through the service load balancer</a:t>
            </a:r>
            <a:endParaRPr sz="2200" b="1" dirty="0">
              <a:solidFill>
                <a:schemeClr val="dk1"/>
              </a:solidFill>
              <a:latin typeface="Calibri"/>
              <a:ea typeface="Calibri"/>
              <a:cs typeface="Calibri"/>
              <a:sym typeface="Calibri"/>
            </a:endParaRPr>
          </a:p>
          <a:p>
            <a:pPr marL="457200" indent="-482600">
              <a:spcBef>
                <a:spcPts val="600"/>
              </a:spcBef>
              <a:buClr>
                <a:srgbClr val="000000"/>
              </a:buClr>
              <a:buSzPts val="2200"/>
              <a:buFont typeface="Noto Sans Symbols"/>
              <a:buChar char="▪"/>
            </a:pPr>
            <a:r>
              <a:rPr lang="en-US" sz="2200" dirty="0">
                <a:solidFill>
                  <a:schemeClr val="dk1"/>
                </a:solidFill>
                <a:latin typeface="Calibri"/>
                <a:ea typeface="Calibri"/>
                <a:cs typeface="Calibri"/>
                <a:sym typeface="Calibri"/>
              </a:rPr>
              <a:t>Can be used to enable rolling updates without downtime</a:t>
            </a:r>
            <a:endParaRPr sz="2200" b="1" dirty="0">
              <a:solidFill>
                <a:schemeClr val="dk1"/>
              </a:solidFill>
              <a:latin typeface="Calibri"/>
              <a:ea typeface="Calibri"/>
              <a:cs typeface="Calibri"/>
              <a:sym typeface="Calibri"/>
            </a:endParaRPr>
          </a:p>
          <a:p>
            <a:pPr marL="457200" indent="-388620">
              <a:spcBef>
                <a:spcPts val="600"/>
              </a:spcBef>
              <a:buClr>
                <a:schemeClr val="accent3"/>
              </a:buClr>
              <a:buSzPts val="1080"/>
              <a:buNone/>
            </a:pPr>
            <a:endParaRPr sz="1200" dirty="0">
              <a:solidFill>
                <a:schemeClr val="dk1"/>
              </a:solidFill>
              <a:latin typeface="Calibri"/>
              <a:ea typeface="Calibri"/>
              <a:cs typeface="Calibri"/>
              <a:sym typeface="Calibri"/>
            </a:endParaRPr>
          </a:p>
        </p:txBody>
      </p:sp>
      <p:sp>
        <p:nvSpPr>
          <p:cNvPr id="1979" name="Google Shape;1979;p267"/>
          <p:cNvSpPr txBox="1"/>
          <p:nvPr/>
        </p:nvSpPr>
        <p:spPr>
          <a:xfrm>
            <a:off x="635679" y="1138681"/>
            <a:ext cx="5013743" cy="609600"/>
          </a:xfrm>
          <a:prstGeom prst="rect">
            <a:avLst/>
          </a:prstGeom>
          <a:noFill/>
          <a:ln>
            <a:noFill/>
          </a:ln>
        </p:spPr>
        <p:txBody>
          <a:bodyPr spcFirstLastPara="1" wrap="square" lIns="91425" tIns="45700" rIns="91425" bIns="45700" anchor="t" anchorCtr="0">
            <a:noAutofit/>
          </a:bodyPr>
          <a:lstStyle/>
          <a:p>
            <a:pPr>
              <a:lnSpc>
                <a:spcPct val="80000"/>
              </a:lnSpc>
              <a:buClr>
                <a:schemeClr val="accent3"/>
              </a:buClr>
              <a:buSzPts val="1800"/>
            </a:pPr>
            <a:r>
              <a:rPr lang="en-US" sz="2200" b="1" dirty="0">
                <a:solidFill>
                  <a:schemeClr val="dk1"/>
                </a:solidFill>
                <a:latin typeface="Calibri"/>
                <a:ea typeface="Calibri"/>
                <a:cs typeface="Calibri"/>
                <a:sym typeface="Calibri"/>
              </a:rPr>
              <a:t>Changing the number of resources to meet a desired state</a:t>
            </a:r>
            <a:endParaRPr sz="2200" dirty="0">
              <a:solidFill>
                <a:srgbClr val="000000"/>
              </a:solidFill>
              <a:latin typeface="Arial"/>
              <a:ea typeface="Arial"/>
              <a:cs typeface="Arial"/>
              <a:sym typeface="Arial"/>
            </a:endParaRPr>
          </a:p>
        </p:txBody>
      </p:sp>
      <p:pic>
        <p:nvPicPr>
          <p:cNvPr id="1980" name="Google Shape;1980;p267"/>
          <p:cNvPicPr preferRelativeResize="0"/>
          <p:nvPr/>
        </p:nvPicPr>
        <p:blipFill rotWithShape="1">
          <a:blip r:embed="rId3">
            <a:alphaModFix/>
          </a:blip>
          <a:srcRect/>
          <a:stretch/>
        </p:blipFill>
        <p:spPr>
          <a:xfrm>
            <a:off x="6177147" y="764704"/>
            <a:ext cx="1795118" cy="2458412"/>
          </a:xfrm>
          <a:prstGeom prst="rect">
            <a:avLst/>
          </a:prstGeom>
          <a:noFill/>
          <a:ln>
            <a:noFill/>
          </a:ln>
        </p:spPr>
      </p:pic>
      <p:pic>
        <p:nvPicPr>
          <p:cNvPr id="1981" name="Google Shape;1981;p267"/>
          <p:cNvPicPr preferRelativeResize="0"/>
          <p:nvPr/>
        </p:nvPicPr>
        <p:blipFill rotWithShape="1">
          <a:blip r:embed="rId4">
            <a:alphaModFix/>
          </a:blip>
          <a:srcRect/>
          <a:stretch/>
        </p:blipFill>
        <p:spPr>
          <a:xfrm>
            <a:off x="5965009" y="3654067"/>
            <a:ext cx="1864137" cy="2516255"/>
          </a:xfrm>
          <a:prstGeom prst="rect">
            <a:avLst/>
          </a:prstGeom>
          <a:noFill/>
          <a:ln>
            <a:noFill/>
          </a:ln>
        </p:spPr>
      </p:pic>
      <p:sp>
        <p:nvSpPr>
          <p:cNvPr id="1982" name="Google Shape;1982;p267"/>
          <p:cNvSpPr/>
          <p:nvPr/>
        </p:nvSpPr>
        <p:spPr>
          <a:xfrm>
            <a:off x="6697053" y="3356798"/>
            <a:ext cx="400050" cy="306600"/>
          </a:xfrm>
          <a:prstGeom prst="downArrow">
            <a:avLst>
              <a:gd name="adj1" fmla="val 50000"/>
              <a:gd name="adj2" fmla="val 50000"/>
            </a:avLst>
          </a:prstGeom>
          <a:solidFill>
            <a:schemeClr val="accent1"/>
          </a:solidFill>
          <a:ln w="12700" cap="flat" cmpd="sng">
            <a:solidFill>
              <a:srgbClr val="6C9000"/>
            </a:solidFill>
            <a:prstDash val="solid"/>
            <a:miter lim="800000"/>
            <a:headEnd type="none" w="sm" len="sm"/>
            <a:tailEnd type="none" w="sm" len="sm"/>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Arial"/>
              <a:ea typeface="Arial"/>
              <a:cs typeface="Arial"/>
              <a:sym typeface="Arial"/>
            </a:endParaRPr>
          </a:p>
        </p:txBody>
      </p:sp>
      <p:cxnSp>
        <p:nvCxnSpPr>
          <p:cNvPr id="8" name="Straight Connector 7">
            <a:extLst>
              <a:ext uri="{FF2B5EF4-FFF2-40B4-BE49-F238E27FC236}">
                <a16:creationId xmlns:a16="http://schemas.microsoft.com/office/drawing/2014/main" id="{D2EB4841-4E96-487D-ABC4-B5548C00F462}"/>
              </a:ext>
            </a:extLst>
          </p:cNvPr>
          <p:cNvCxnSpPr>
            <a:cxnSpLocks/>
          </p:cNvCxnSpPr>
          <p:nvPr/>
        </p:nvCxnSpPr>
        <p:spPr>
          <a:xfrm>
            <a:off x="1" y="6172200"/>
            <a:ext cx="9144001"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4FA1DC61-98B9-4D2E-95B3-4BE126C9E1EA}"/>
              </a:ext>
            </a:extLst>
          </p:cNvPr>
          <p:cNvSpPr txBox="1"/>
          <p:nvPr/>
        </p:nvSpPr>
        <p:spPr>
          <a:xfrm>
            <a:off x="92140" y="6317931"/>
            <a:ext cx="3008174" cy="420564"/>
          </a:xfrm>
          <a:prstGeom prst="rect">
            <a:avLst/>
          </a:prstGeom>
          <a:noFill/>
        </p:spPr>
        <p:txBody>
          <a:bodyPr wrap="square" rtlCol="0">
            <a:spAutoFit/>
          </a:bodyPr>
          <a:lstStyle/>
          <a:p>
            <a:pPr algn="ctr"/>
            <a:r>
              <a:rPr lang="en-US" sz="2133" dirty="0">
                <a:solidFill>
                  <a:schemeClr val="bg2">
                    <a:lumMod val="25000"/>
                  </a:schemeClr>
                </a:solidFill>
              </a:rPr>
              <a:t>Agile Brains Consulting</a:t>
            </a:r>
          </a:p>
        </p:txBody>
      </p:sp>
      <p:sp>
        <p:nvSpPr>
          <p:cNvPr id="10" name="TextBox 9">
            <a:extLst>
              <a:ext uri="{FF2B5EF4-FFF2-40B4-BE49-F238E27FC236}">
                <a16:creationId xmlns:a16="http://schemas.microsoft.com/office/drawing/2014/main" id="{DB8D0BBB-5988-46AA-9EAD-707B6004C7B9}"/>
              </a:ext>
            </a:extLst>
          </p:cNvPr>
          <p:cNvSpPr txBox="1"/>
          <p:nvPr/>
        </p:nvSpPr>
        <p:spPr>
          <a:xfrm>
            <a:off x="2636042" y="6490034"/>
            <a:ext cx="4393407" cy="415806"/>
          </a:xfrm>
          <a:prstGeom prst="rect">
            <a:avLst/>
          </a:prstGeom>
          <a:noFill/>
        </p:spPr>
        <p:txBody>
          <a:bodyPr wrap="square" rtlCol="0">
            <a:spAutoFit/>
          </a:bodyPr>
          <a:lstStyle/>
          <a:p>
            <a:pPr algn="ctr"/>
            <a:r>
              <a:rPr lang="en-US" sz="1051" dirty="0">
                <a:solidFill>
                  <a:schemeClr val="bg2">
                    <a:lumMod val="50000"/>
                  </a:schemeClr>
                </a:solidFill>
              </a:rPr>
              <a:t>©Agile Brains Consulting Inc. All rights reserved. Not to be reproduced without prior written consent.</a:t>
            </a:r>
          </a:p>
        </p:txBody>
      </p:sp>
      <p:pic>
        <p:nvPicPr>
          <p:cNvPr id="11" name="Picture 10" descr="A close up of a sign&#10;&#10;Description generated with high confidence">
            <a:extLst>
              <a:ext uri="{FF2B5EF4-FFF2-40B4-BE49-F238E27FC236}">
                <a16:creationId xmlns:a16="http://schemas.microsoft.com/office/drawing/2014/main" id="{62ED1D3C-94ED-4E66-AC1F-BA34BDBDD45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85738" y="6273801"/>
            <a:ext cx="407193" cy="542924"/>
          </a:xfrm>
          <a:prstGeom prst="rect">
            <a:avLst/>
          </a:prstGeom>
        </p:spPr>
      </p:pic>
      <p:pic>
        <p:nvPicPr>
          <p:cNvPr id="12" name="Picture 11">
            <a:extLst>
              <a:ext uri="{FF2B5EF4-FFF2-40B4-BE49-F238E27FC236}">
                <a16:creationId xmlns:a16="http://schemas.microsoft.com/office/drawing/2014/main" id="{7B32E106-9E99-4EB7-9524-D39048EF644E}"/>
              </a:ext>
            </a:extLst>
          </p:cNvPr>
          <p:cNvPicPr>
            <a:picLocks noChangeAspect="1"/>
          </p:cNvPicPr>
          <p:nvPr/>
        </p:nvPicPr>
        <p:blipFill rotWithShape="1">
          <a:blip r:embed="rId6">
            <a:extLst>
              <a:ext uri="{28A0092B-C50C-407E-A947-70E740481C1C}">
                <a14:useLocalDpi xmlns:a14="http://schemas.microsoft.com/office/drawing/2010/main" val="0"/>
              </a:ext>
            </a:extLst>
          </a:blip>
          <a:srcRect t="26736" b="30906"/>
          <a:stretch/>
        </p:blipFill>
        <p:spPr>
          <a:xfrm>
            <a:off x="7474166" y="6252636"/>
            <a:ext cx="975870" cy="551155"/>
          </a:xfrm>
          <a:prstGeom prst="rect">
            <a:avLst/>
          </a:prstGeom>
        </p:spPr>
      </p:pic>
      <p:sp>
        <p:nvSpPr>
          <p:cNvPr id="13" name="Slide Number Placeholder 102">
            <a:extLst>
              <a:ext uri="{FF2B5EF4-FFF2-40B4-BE49-F238E27FC236}">
                <a16:creationId xmlns:a16="http://schemas.microsoft.com/office/drawing/2014/main" id="{A00F2676-DEAE-461D-80E3-9CE7EC56B906}"/>
              </a:ext>
            </a:extLst>
          </p:cNvPr>
          <p:cNvSpPr txBox="1">
            <a:spLocks/>
          </p:cNvSpPr>
          <p:nvPr/>
        </p:nvSpPr>
        <p:spPr>
          <a:xfrm>
            <a:off x="6869720" y="6356352"/>
            <a:ext cx="2133600" cy="365125"/>
          </a:xfrm>
          <a:prstGeom prst="rect">
            <a:avLst/>
          </a:prstGeom>
        </p:spPr>
        <p:txBody>
          <a:bodyPr vert="horz" lIns="121920" tIns="60960" rIns="121920" bIns="6096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04198DC-2EF7-4B34-A789-AD3A4CDEBD28}" type="slidenum">
              <a:rPr lang="en-US" sz="1600"/>
              <a:pPr/>
              <a:t>9</a:t>
            </a:fld>
            <a:endParaRPr lang="en-US" sz="1600" dirty="0"/>
          </a:p>
        </p:txBody>
      </p:sp>
      <p:sp>
        <p:nvSpPr>
          <p:cNvPr id="14" name="Title 1">
            <a:extLst>
              <a:ext uri="{FF2B5EF4-FFF2-40B4-BE49-F238E27FC236}">
                <a16:creationId xmlns:a16="http://schemas.microsoft.com/office/drawing/2014/main" id="{F3A88528-6EE5-2140-889F-AFF4EB4F9D7F}"/>
              </a:ext>
            </a:extLst>
          </p:cNvPr>
          <p:cNvSpPr txBox="1">
            <a:spLocks/>
          </p:cNvSpPr>
          <p:nvPr/>
        </p:nvSpPr>
        <p:spPr>
          <a:xfrm>
            <a:off x="563336" y="-54185"/>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002060"/>
                </a:solidFill>
              </a:rPr>
              <a:t>Kubernetes: Scaling</a:t>
            </a:r>
          </a:p>
        </p:txBody>
      </p:sp>
    </p:spTree>
    <p:extLst>
      <p:ext uri="{BB962C8B-B14F-4D97-AF65-F5344CB8AC3E}">
        <p14:creationId xmlns:p14="http://schemas.microsoft.com/office/powerpoint/2010/main" val="101000082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304</TotalTime>
  <Words>2929</Words>
  <Application>Microsoft Macintosh PowerPoint</Application>
  <PresentationFormat>On-screen Show (4:3)</PresentationFormat>
  <Paragraphs>342</Paragraphs>
  <Slides>42</Slides>
  <Notes>29</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42</vt:i4>
      </vt:variant>
    </vt:vector>
  </HeadingPairs>
  <TitlesOfParts>
    <vt:vector size="46" baseType="lpstr">
      <vt:lpstr>Arial</vt:lpstr>
      <vt:lpstr>Calibri</vt:lpstr>
      <vt:lpstr>Noto Sans Symbols</vt:lpstr>
      <vt:lpstr>Office Theme</vt:lpstr>
      <vt:lpstr>PowerPoint Presentation</vt:lpstr>
      <vt:lpstr>PowerPoint Presentation</vt:lpstr>
      <vt:lpstr>PowerPoint Presentation</vt:lpstr>
      <vt:lpstr>$ kubectl set image &lt;deployment&gt; &lt;new-image&gt;</vt:lpstr>
      <vt:lpstr>$ kubectl rollout undo &lt;deployment&gt;</vt:lpstr>
      <vt:lpstr>PowerPoint Presentation</vt:lpstr>
      <vt:lpstr>PowerPoint Presentation</vt:lpstr>
      <vt:lpstr>PowerPoint Presentation</vt:lpstr>
      <vt:lpstr>PowerPoint Presentation</vt:lpstr>
      <vt:lpstr>$ kubectl scale deployments/&lt;deployment&gt; --replicas=&lt;new num&gt; $ kubectl scale deploy/nginx --replicas=4</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Deploy Jenkins in Kubernetes</vt:lpstr>
    </vt:vector>
  </TitlesOfParts>
  <Company>Schogini Systems</Company>
  <LinksUpToDate>false</LinksUpToDate>
  <SharedDoc>false</SharedDoc>
  <HyperlinksChanged>false</HyperlinksChanged>
  <AppVersion>16.0015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Sreeprakash Neelakantan</dc:creator>
  <cp:lastModifiedBy>Shekhar Agrawal</cp:lastModifiedBy>
  <cp:revision>76</cp:revision>
  <dcterms:created xsi:type="dcterms:W3CDTF">2019-03-10T05:23:40Z</dcterms:created>
  <dcterms:modified xsi:type="dcterms:W3CDTF">2019-03-19T22:52:39Z</dcterms:modified>
</cp:coreProperties>
</file>